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6" r:id="rId2"/>
    <p:sldId id="407" r:id="rId3"/>
    <p:sldId id="408" r:id="rId4"/>
    <p:sldId id="409" r:id="rId5"/>
    <p:sldId id="410" r:id="rId6"/>
    <p:sldId id="411" r:id="rId7"/>
    <p:sldId id="413" r:id="rId8"/>
    <p:sldId id="41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FFFF"/>
    <a:srgbClr val="FFFF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3F0BC3-BB5B-46F6-A273-71507B7C5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7281A25-0E57-49FC-86A4-13AC689A3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36831C-F0CF-44B6-80B3-438698990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11CF1B7-1586-4801-8D96-9A337289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9CA30CC-F9BD-431F-8419-B03F34C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72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1C1B8E-6E9F-47F3-8683-99012DB6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DFDF32F-1DFA-46EA-A6C6-E1974382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4D19C0B-75B3-4A27-A898-9F15882F5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60A0CA4-93DD-4A44-98D2-293BDB91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0E7044-FB20-476C-905A-BE82EB74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68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F47DFD-8A60-4303-9C99-F1D8F00F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A3A1E6A-5CFA-40BA-ADAB-A468A82D0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BF94CF5-0C52-4F85-A6BD-7BFBC165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4776386-8B8E-4964-B274-FA4539DA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5577484-990C-4C46-8ACF-DBCE1678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11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67103D-E458-4C0E-8F09-6C856881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D90A408E-0D5A-495E-A5F6-3CE03506DD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0D21604A-170D-4D46-A2F8-0584E76B7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531E636-FD88-45ED-B78A-A7E0F5CE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509E985F-3149-4D8B-8D80-9A9F81D1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A671EEC9-A3CE-4A37-9442-22F86D67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69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1C4197-6EA5-463D-BDE5-18275894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91E92C3-0880-4192-B77C-59C79261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72E879D9-19D2-441E-AF57-F1B7CDB0E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E3FCA735-04A9-4F18-81EE-83F23A84E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5AD91C0A-43EE-4D9A-A146-5257A9EB7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F2791FD0-407E-4D62-A347-1A1643650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0D934BEC-388A-4C3C-97CE-8C8C7608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F26815E0-8E6F-49DE-A28A-60BEDCC1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9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4840A5-489F-4745-9F23-B3CFD0FF5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2D51A9E5-9EA7-4E98-9EF6-1D00F92A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1238455-F8FD-4EC7-A2D7-18A97533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EECE35D7-4CE1-49E5-930E-955A64E3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12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0A6A619D-E46C-4972-AEE3-344C4692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6674C0A3-6A60-443D-A4A5-3F33BF65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9F65DCE-55CA-4E45-A403-4309971E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12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D227D5-982B-45D2-B80D-B53E6E3CA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56FCC53-D8F5-49A7-82F1-553985366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508D13AF-2B85-461B-ABD4-268746E2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3105810B-806D-45BD-ABFF-F51B8A03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ECA5C0D-B712-424E-8C17-6E129BE4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B33986E-C42A-4D4A-AA17-3D806577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92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29EEEA-412C-443A-A7D1-D12720FAC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D9B75637-1A77-40A0-B138-40EED1C1F3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8479500-59C5-4896-8858-5B2F8D294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9509F05-B15B-4D47-8AA5-089E47C4C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7CCFB119-0E0A-4A66-AE39-4CB95716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83488066-5942-4299-9823-F953F81F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97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CBE0A7-0AD0-449D-979B-3E3746AA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DC42357D-47B7-426F-8200-13D8F8AF9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23494B8-E466-4729-A670-FE13ECA99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59BFC51-F95D-4975-B5FB-718B6B1A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E10D7DB-CFE1-4038-A6F0-328A572F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32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EC63E55-8FBF-4D2F-8BE3-5F61AD9F9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D308FEBE-DD97-47CE-8EB3-551378157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D450C06D-AEF8-4D4C-9655-C7B77228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A77CED4-F0D0-4EBD-9108-B7A4B6E3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F90B1AB-FF05-4748-8EDA-595192DA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176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C04875C7-487D-45C1-A6AF-950E38D0A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D6AA8A3-5BD3-4337-A8B6-21153C382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0BABDB9-ED6E-48E8-9054-BE0B52FC6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F35CB-4E3C-4DF9-A8F0-6EDD173E77BD}" type="datetimeFigureOut">
              <a:rPr lang="pt-BR" smtClean="0"/>
              <a:t>26/09/2025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7A23D2F-D9B8-42A6-AB5C-78BDE15FC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3FA88CF6-63D8-4E97-899F-5B032F3B1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38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450388" y="688923"/>
            <a:ext cx="4430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45712" y="2691039"/>
            <a:ext cx="94187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DAS LITERATURAS APOCALÍPTICAS </a:t>
            </a:r>
            <a:endParaRPr lang="pt-BR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SUAS INTERPRETAÇÕES </a:t>
            </a:r>
          </a:p>
        </p:txBody>
      </p:sp>
    </p:spTree>
    <p:extLst>
      <p:ext uri="{BB962C8B-B14F-4D97-AF65-F5344CB8AC3E}">
        <p14:creationId xmlns:p14="http://schemas.microsoft.com/office/powerpoint/2010/main" val="282157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694706"/>
            <a:ext cx="883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LITERATURA APOCALÍPTICA </a:t>
            </a:r>
            <a:endParaRPr 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53780" y="2806857"/>
            <a:ext cx="9562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literatura apocalíptica judaica floresceu durante o período intertestamentário, atingindo seu auge no 2 º século a.C.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27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-128789" y="604232"/>
            <a:ext cx="883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LITERATURA APOCALÍPTICA </a:t>
            </a:r>
            <a:endParaRPr lang="pt-B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36744" y="2711863"/>
            <a:ext cx="4178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Livros secretos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55434" y="3562058"/>
            <a:ext cx="4178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Visões</a:t>
            </a:r>
          </a:p>
        </p:txBody>
      </p:sp>
      <p:sp>
        <p:nvSpPr>
          <p:cNvPr id="8" name="Retângulo 7"/>
          <p:cNvSpPr/>
          <p:nvPr/>
        </p:nvSpPr>
        <p:spPr>
          <a:xfrm>
            <a:off x="1136744" y="4322618"/>
            <a:ext cx="4178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Escatologia</a:t>
            </a:r>
          </a:p>
        </p:txBody>
      </p:sp>
      <p:sp>
        <p:nvSpPr>
          <p:cNvPr id="9" name="Retângulo 8"/>
          <p:cNvSpPr/>
          <p:nvPr/>
        </p:nvSpPr>
        <p:spPr>
          <a:xfrm>
            <a:off x="1170722" y="5182650"/>
            <a:ext cx="7353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batalha entre </a:t>
            </a:r>
            <a:endParaRPr 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e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637544" y="1948683"/>
            <a:ext cx="6554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Perspectiva </a:t>
            </a:r>
            <a:endParaRPr 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Determinista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637544" y="3425934"/>
            <a:ext cx="655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Simbolismo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686389" y="4184828"/>
            <a:ext cx="655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Anjos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431952" y="1620592"/>
            <a:ext cx="4178828" cy="504851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984344" y="1620592"/>
            <a:ext cx="4178828" cy="504851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155434" y="1956712"/>
            <a:ext cx="3174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Pseudônimo</a:t>
            </a:r>
          </a:p>
        </p:txBody>
      </p:sp>
    </p:spTree>
    <p:extLst>
      <p:ext uri="{BB962C8B-B14F-4D97-AF65-F5344CB8AC3E}">
        <p14:creationId xmlns:p14="http://schemas.microsoft.com/office/powerpoint/2010/main" val="312209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-540022" y="642508"/>
            <a:ext cx="883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LIVRO DO APOCALIPSE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37870" y="2768220"/>
            <a:ext cx="10167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Apokalypsis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</a:t>
            </a:r>
            <a:r>
              <a:rPr lang="pt-BR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gr.Ἀ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ποκάλυψις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significa “revelação”, “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manifestação”. 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 e o efeito de tirar o véu que encobria o desconhecido. </a:t>
            </a:r>
          </a:p>
        </p:txBody>
      </p:sp>
    </p:spTree>
    <p:extLst>
      <p:ext uri="{BB962C8B-B14F-4D97-AF65-F5344CB8AC3E}">
        <p14:creationId xmlns:p14="http://schemas.microsoft.com/office/powerpoint/2010/main" val="716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-874873" y="462204"/>
            <a:ext cx="10134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DIRETRIZES 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UMA </a:t>
            </a:r>
            <a:endParaRPr 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INTERPRETAÇÃO 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CONSISTENTE</a:t>
            </a:r>
          </a:p>
        </p:txBody>
      </p:sp>
      <p:sp>
        <p:nvSpPr>
          <p:cNvPr id="3" name="Retângulo 2"/>
          <p:cNvSpPr/>
          <p:nvPr/>
        </p:nvSpPr>
        <p:spPr>
          <a:xfrm>
            <a:off x="540027" y="2584710"/>
            <a:ext cx="995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Prestando </a:t>
            </a:r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 às questões de </a:t>
            </a: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gênero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40027" y="4133190"/>
            <a:ext cx="995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Respeitando </a:t>
            </a:r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silêncio do </a:t>
            </a: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40027" y="3350171"/>
            <a:ext cx="995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 </a:t>
            </a:r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40027" y="4916209"/>
            <a:ext cx="995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ir além do que está </a:t>
            </a: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escrito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1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586353" y="2909887"/>
            <a:ext cx="97425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 interpretação bíblica apropriada traz consigo um elevado nível de empenho pessoal, esforço e responsabilidade”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-874873" y="462204"/>
            <a:ext cx="10134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DIRETRIZES 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UMA </a:t>
            </a:r>
            <a:endParaRPr lang="pt-BR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INTERPRETAÇÃO 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CONSISTENTE</a:t>
            </a:r>
          </a:p>
        </p:txBody>
      </p:sp>
    </p:spTree>
    <p:extLst>
      <p:ext uri="{BB962C8B-B14F-4D97-AF65-F5344CB8AC3E}">
        <p14:creationId xmlns:p14="http://schemas.microsoft.com/office/powerpoint/2010/main" val="297588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AD4757F1-49C5-EECE-B132-D763BAFCEAAC}"/>
              </a:ext>
            </a:extLst>
          </p:cNvPr>
          <p:cNvSpPr/>
          <p:nvPr/>
        </p:nvSpPr>
        <p:spPr>
          <a:xfrm>
            <a:off x="316566" y="3542572"/>
            <a:ext cx="2792592" cy="322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023BA85E-0431-41EA-7778-A688E0711AF8}"/>
              </a:ext>
            </a:extLst>
          </p:cNvPr>
          <p:cNvSpPr txBox="1"/>
          <p:nvPr/>
        </p:nvSpPr>
        <p:spPr>
          <a:xfrm>
            <a:off x="475733" y="3204018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</a:rPr>
              <a:t>Dispensação da Graça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B031144-143F-A8DB-8073-3F0239C7D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1213"/>
            <a:ext cx="633132" cy="633132"/>
          </a:xfrm>
          <a:prstGeom prst="rect">
            <a:avLst/>
          </a:prstGeom>
        </p:spPr>
      </p:pic>
      <p:sp>
        <p:nvSpPr>
          <p:cNvPr id="8" name="Seta: para Cima 15">
            <a:extLst>
              <a:ext uri="{FF2B5EF4-FFF2-40B4-BE49-F238E27FC236}">
                <a16:creationId xmlns:a16="http://schemas.microsoft.com/office/drawing/2014/main" xmlns="" id="{252536D7-7AE4-979D-380B-BA4A31374C5A}"/>
              </a:ext>
            </a:extLst>
          </p:cNvPr>
          <p:cNvSpPr/>
          <p:nvPr/>
        </p:nvSpPr>
        <p:spPr>
          <a:xfrm>
            <a:off x="3109158" y="2924867"/>
            <a:ext cx="329258" cy="561336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280A7E18-593D-0CAD-E376-970F9558C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596" y="2358578"/>
            <a:ext cx="691290" cy="59794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24F5C8FB-A030-7B6A-F498-5AC336ACDFFA}"/>
              </a:ext>
            </a:extLst>
          </p:cNvPr>
          <p:cNvSpPr txBox="1"/>
          <p:nvPr/>
        </p:nvSpPr>
        <p:spPr>
          <a:xfrm>
            <a:off x="2107870" y="1926115"/>
            <a:ext cx="2474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1ª Fase</a:t>
            </a:r>
          </a:p>
          <a:p>
            <a:r>
              <a:rPr lang="pt-BR" dirty="0">
                <a:solidFill>
                  <a:schemeClr val="bg1"/>
                </a:solidFill>
              </a:rPr>
              <a:t>Arrebatamento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38CAC248-EC9A-2A21-C07D-3C2AC701E612}"/>
              </a:ext>
            </a:extLst>
          </p:cNvPr>
          <p:cNvSpPr/>
          <p:nvPr/>
        </p:nvSpPr>
        <p:spPr>
          <a:xfrm>
            <a:off x="3502010" y="3533878"/>
            <a:ext cx="2693051" cy="32273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690CFA48-33D0-6DFA-DCC5-809B629CE556}"/>
              </a:ext>
            </a:extLst>
          </p:cNvPr>
          <p:cNvSpPr txBox="1"/>
          <p:nvPr/>
        </p:nvSpPr>
        <p:spPr>
          <a:xfrm>
            <a:off x="3578540" y="3166749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Período Tribulacional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4436D9AE-452F-334C-479A-383551486482}"/>
              </a:ext>
            </a:extLst>
          </p:cNvPr>
          <p:cNvSpPr txBox="1"/>
          <p:nvPr/>
        </p:nvSpPr>
        <p:spPr>
          <a:xfrm>
            <a:off x="3578540" y="3888597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Sete Anos</a:t>
            </a:r>
          </a:p>
        </p:txBody>
      </p:sp>
      <p:sp>
        <p:nvSpPr>
          <p:cNvPr id="14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10800000">
            <a:off x="6196576" y="2924867"/>
            <a:ext cx="358770" cy="597004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DB9C11C3-0092-AEF4-E216-8C423FD585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109" y="2319900"/>
            <a:ext cx="686675" cy="62421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AB67769A-42AE-7371-3AF7-589D15131175}"/>
              </a:ext>
            </a:extLst>
          </p:cNvPr>
          <p:cNvSpPr txBox="1"/>
          <p:nvPr/>
        </p:nvSpPr>
        <p:spPr>
          <a:xfrm>
            <a:off x="5137317" y="1946472"/>
            <a:ext cx="2474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 2ª Fase</a:t>
            </a:r>
          </a:p>
          <a:p>
            <a:r>
              <a:rPr lang="pt-BR" dirty="0">
                <a:solidFill>
                  <a:schemeClr val="bg1"/>
                </a:solidFill>
              </a:rPr>
              <a:t>Retorno em Glória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38CAC248-EC9A-2A21-C07D-3C2AC701E612}"/>
              </a:ext>
            </a:extLst>
          </p:cNvPr>
          <p:cNvSpPr/>
          <p:nvPr/>
        </p:nvSpPr>
        <p:spPr>
          <a:xfrm>
            <a:off x="3223110" y="1331841"/>
            <a:ext cx="3232123" cy="310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1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10800000">
            <a:off x="3129411" y="1339457"/>
            <a:ext cx="358770" cy="59199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10800000">
            <a:off x="6187490" y="1346852"/>
            <a:ext cx="358770" cy="58144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442A55B7-F18E-F3A8-6327-5F823C876217}"/>
              </a:ext>
            </a:extLst>
          </p:cNvPr>
          <p:cNvSpPr txBox="1"/>
          <p:nvPr/>
        </p:nvSpPr>
        <p:spPr>
          <a:xfrm>
            <a:off x="3438416" y="1312433"/>
            <a:ext cx="2756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Segunda Vinda de Cristo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DCD108ED-A975-D6D9-5C78-93426CDA5182}"/>
              </a:ext>
            </a:extLst>
          </p:cNvPr>
          <p:cNvSpPr/>
          <p:nvPr/>
        </p:nvSpPr>
        <p:spPr>
          <a:xfrm>
            <a:off x="6577840" y="3542572"/>
            <a:ext cx="1640194" cy="322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3E4C23ED-9953-DC00-49EC-8973F962CC84}"/>
              </a:ext>
            </a:extLst>
          </p:cNvPr>
          <p:cNvSpPr txBox="1"/>
          <p:nvPr/>
        </p:nvSpPr>
        <p:spPr>
          <a:xfrm>
            <a:off x="6128053" y="3231085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Milênio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E1FDBD6D-25FA-11AE-03C4-79FF661AAD2F}"/>
              </a:ext>
            </a:extLst>
          </p:cNvPr>
          <p:cNvSpPr/>
          <p:nvPr/>
        </p:nvSpPr>
        <p:spPr>
          <a:xfrm>
            <a:off x="10155202" y="3537038"/>
            <a:ext cx="1659081" cy="322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48767130-B08F-C2D9-3946-08EFAC578EAF}"/>
              </a:ext>
            </a:extLst>
          </p:cNvPr>
          <p:cNvSpPr txBox="1"/>
          <p:nvPr/>
        </p:nvSpPr>
        <p:spPr>
          <a:xfrm>
            <a:off x="9747613" y="3224647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Estado Eterno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xmlns="" id="{DCD108ED-A975-D6D9-5C78-93426CDA5182}"/>
              </a:ext>
            </a:extLst>
          </p:cNvPr>
          <p:cNvSpPr/>
          <p:nvPr/>
        </p:nvSpPr>
        <p:spPr>
          <a:xfrm>
            <a:off x="8366521" y="3533878"/>
            <a:ext cx="1640194" cy="322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3E4C23ED-9953-DC00-49EC-8973F962CC84}"/>
              </a:ext>
            </a:extLst>
          </p:cNvPr>
          <p:cNvSpPr txBox="1"/>
          <p:nvPr/>
        </p:nvSpPr>
        <p:spPr>
          <a:xfrm>
            <a:off x="7934104" y="3202581"/>
            <a:ext cx="247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Juízo Final</a:t>
            </a:r>
            <a:endParaRPr lang="pt-BR" sz="160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6807" y="4550105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6307038" y="4127640"/>
            <a:ext cx="154546" cy="66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684425" y="4570007"/>
            <a:ext cx="405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>
                <a:solidFill>
                  <a:schemeClr val="bg1"/>
                </a:solidFill>
              </a:rPr>
              <a:t>Armagedom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553530" y="4952229"/>
            <a:ext cx="4231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O anticristo e o falso profeta no inferno</a:t>
            </a:r>
          </a:p>
        </p:txBody>
      </p:sp>
      <p:sp>
        <p:nvSpPr>
          <p:cNvPr id="35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1650" y="4945901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3701" y="5312963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6303932" y="4890498"/>
            <a:ext cx="157652" cy="2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644165" y="5334451"/>
            <a:ext cx="4231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>
                <a:solidFill>
                  <a:schemeClr val="bg1"/>
                </a:solidFill>
              </a:rPr>
              <a:t>Satanás no abismo</a:t>
            </a:r>
          </a:p>
        </p:txBody>
      </p:sp>
      <p:sp>
        <p:nvSpPr>
          <p:cNvPr id="40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1996" y="5667021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/>
          <p:cNvSpPr/>
          <p:nvPr/>
        </p:nvSpPr>
        <p:spPr>
          <a:xfrm>
            <a:off x="6307511" y="4703674"/>
            <a:ext cx="153332" cy="857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626318" y="5676427"/>
            <a:ext cx="260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Julgamento das Nações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3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3504" y="5987977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6302994" y="5535951"/>
            <a:ext cx="157849" cy="33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633132" y="5991951"/>
            <a:ext cx="4231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Regeneração Espiritual de Israel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6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6378927" y="6368814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6644165" y="6389032"/>
            <a:ext cx="4231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Regeneração da Terra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8" name="Retângulo 47"/>
          <p:cNvSpPr/>
          <p:nvPr/>
        </p:nvSpPr>
        <p:spPr>
          <a:xfrm>
            <a:off x="6306432" y="5561533"/>
            <a:ext cx="154546" cy="66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8291720" y="4237642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8224924" y="3976155"/>
            <a:ext cx="154546" cy="504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8599338" y="4237516"/>
            <a:ext cx="405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Rebelião de Satanás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2" name="Retângulo 51"/>
          <p:cNvSpPr/>
          <p:nvPr/>
        </p:nvSpPr>
        <p:spPr>
          <a:xfrm>
            <a:off x="3261903" y="690415"/>
            <a:ext cx="154546" cy="504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3337907" y="548536"/>
            <a:ext cx="24000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3627788" y="560983"/>
            <a:ext cx="405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Tribunal de Cristo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xmlns="" id="{4F33BA64-471A-EDBD-5062-EF15DAD60188}"/>
              </a:ext>
            </a:extLst>
          </p:cNvPr>
          <p:cNvSpPr txBox="1"/>
          <p:nvPr/>
        </p:nvSpPr>
        <p:spPr>
          <a:xfrm>
            <a:off x="5833250" y="552019"/>
            <a:ext cx="405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BR" dirty="0" smtClean="0">
                <a:solidFill>
                  <a:schemeClr val="bg1"/>
                </a:solidFill>
              </a:rPr>
              <a:t>Bodas do Cordeiro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6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5400000">
            <a:off x="5569744" y="573371"/>
            <a:ext cx="300755" cy="338077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Seta: para Cima 19">
            <a:extLst>
              <a:ext uri="{FF2B5EF4-FFF2-40B4-BE49-F238E27FC236}">
                <a16:creationId xmlns:a16="http://schemas.microsoft.com/office/drawing/2014/main" xmlns="" id="{FDD84055-9E91-AF7D-A832-8E070B9E9E67}"/>
              </a:ext>
            </a:extLst>
          </p:cNvPr>
          <p:cNvSpPr/>
          <p:nvPr/>
        </p:nvSpPr>
        <p:spPr>
          <a:xfrm rot="10800000">
            <a:off x="6194375" y="902182"/>
            <a:ext cx="325713" cy="375233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/>
          <p:cNvSpPr/>
          <p:nvPr/>
        </p:nvSpPr>
        <p:spPr>
          <a:xfrm>
            <a:off x="6307225" y="5946929"/>
            <a:ext cx="154546" cy="66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70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2" grpId="0"/>
      <p:bldP spid="13" grpId="0"/>
      <p:bldP spid="14" grpId="0" animBg="1"/>
      <p:bldP spid="16" grpId="0"/>
      <p:bldP spid="20" grpId="0" animBg="1"/>
      <p:bldP spid="21" grpId="0" animBg="1"/>
      <p:bldP spid="22" grpId="0" animBg="1"/>
      <p:bldP spid="23" grpId="0"/>
      <p:bldP spid="24" grpId="0" animBg="1"/>
      <p:bldP spid="25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/>
      <p:bldP spid="34" grpId="0"/>
      <p:bldP spid="35" grpId="0" animBg="1"/>
      <p:bldP spid="37" grpId="0" animBg="1"/>
      <p:bldP spid="38" grpId="0" animBg="1"/>
      <p:bldP spid="39" grpId="0"/>
      <p:bldP spid="40" grpId="0" animBg="1"/>
      <p:bldP spid="41" grpId="0" animBg="1"/>
      <p:bldP spid="42" grpId="0"/>
      <p:bldP spid="43" grpId="0" animBg="1"/>
      <p:bldP spid="44" grpId="0" animBg="1"/>
      <p:bldP spid="45" grpId="0"/>
      <p:bldP spid="46" grpId="0" animBg="1"/>
      <p:bldP spid="47" grpId="0"/>
      <p:bldP spid="48" grpId="0" animBg="1"/>
      <p:bldP spid="49" grpId="0" animBg="1"/>
      <p:bldP spid="50" grpId="0" animBg="1"/>
      <p:bldP spid="51" grpId="0"/>
      <p:bldP spid="52" grpId="0" animBg="1"/>
      <p:bldP spid="53" grpId="0" animBg="1"/>
      <p:bldP spid="54" grpId="0"/>
      <p:bldP spid="55" grpId="0"/>
      <p:bldP spid="56" grpId="0" animBg="1"/>
      <p:bldP spid="57" grpId="0" animBg="1"/>
      <p:bldP spid="58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195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Escritório</dc:creator>
  <cp:lastModifiedBy>PC_Turbo_2</cp:lastModifiedBy>
  <cp:revision>256</cp:revision>
  <dcterms:created xsi:type="dcterms:W3CDTF">2023-07-09T15:09:25Z</dcterms:created>
  <dcterms:modified xsi:type="dcterms:W3CDTF">2025-09-26T13:13:16Z</dcterms:modified>
</cp:coreProperties>
</file>