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6" r:id="rId2"/>
    <p:sldId id="423" r:id="rId3"/>
    <p:sldId id="481" r:id="rId4"/>
    <p:sldId id="482" r:id="rId5"/>
    <p:sldId id="483" r:id="rId6"/>
    <p:sldId id="484" r:id="rId7"/>
    <p:sldId id="485" r:id="rId8"/>
    <p:sldId id="486" r:id="rId9"/>
    <p:sldId id="487" r:id="rId10"/>
    <p:sldId id="488" r:id="rId11"/>
    <p:sldId id="489" r:id="rId12"/>
    <p:sldId id="490" r:id="rId13"/>
    <p:sldId id="491" r:id="rId14"/>
    <p:sldId id="477" r:id="rId15"/>
    <p:sldId id="478" r:id="rId16"/>
    <p:sldId id="479" r:id="rId17"/>
    <p:sldId id="480" r:id="rId18"/>
    <p:sldId id="462" r:id="rId19"/>
    <p:sldId id="463" r:id="rId20"/>
    <p:sldId id="467" r:id="rId21"/>
    <p:sldId id="468" r:id="rId22"/>
    <p:sldId id="464" r:id="rId23"/>
    <p:sldId id="466" r:id="rId24"/>
    <p:sldId id="492" r:id="rId25"/>
    <p:sldId id="493" r:id="rId26"/>
    <p:sldId id="469" r:id="rId27"/>
    <p:sldId id="470" r:id="rId28"/>
    <p:sldId id="471" r:id="rId29"/>
    <p:sldId id="472" r:id="rId30"/>
    <p:sldId id="473" r:id="rId31"/>
    <p:sldId id="474" r:id="rId32"/>
    <p:sldId id="475" r:id="rId33"/>
    <p:sldId id="476" r:id="rId34"/>
    <p:sldId id="456" r:id="rId35"/>
    <p:sldId id="457" r:id="rId36"/>
    <p:sldId id="458" r:id="rId37"/>
    <p:sldId id="459" r:id="rId38"/>
    <p:sldId id="460" r:id="rId39"/>
    <p:sldId id="461" r:id="rId40"/>
    <p:sldId id="454" r:id="rId41"/>
    <p:sldId id="424" r:id="rId42"/>
    <p:sldId id="440" r:id="rId43"/>
    <p:sldId id="447" r:id="rId44"/>
    <p:sldId id="441" r:id="rId45"/>
    <p:sldId id="442" r:id="rId46"/>
    <p:sldId id="443" r:id="rId47"/>
    <p:sldId id="444" r:id="rId48"/>
    <p:sldId id="445" r:id="rId49"/>
    <p:sldId id="446" r:id="rId50"/>
    <p:sldId id="448" r:id="rId51"/>
    <p:sldId id="450" r:id="rId52"/>
    <p:sldId id="449" r:id="rId53"/>
    <p:sldId id="451" r:id="rId54"/>
    <p:sldId id="455" r:id="rId55"/>
    <p:sldId id="439" r:id="rId56"/>
    <p:sldId id="452" r:id="rId57"/>
    <p:sldId id="427" r:id="rId58"/>
    <p:sldId id="426" r:id="rId59"/>
    <p:sldId id="428" r:id="rId60"/>
    <p:sldId id="429" r:id="rId61"/>
    <p:sldId id="430" r:id="rId62"/>
    <p:sldId id="453" r:id="rId63"/>
    <p:sldId id="431" r:id="rId64"/>
    <p:sldId id="432" r:id="rId65"/>
    <p:sldId id="433" r:id="rId66"/>
    <p:sldId id="434" r:id="rId67"/>
    <p:sldId id="435" r:id="rId68"/>
    <p:sldId id="436" r:id="rId69"/>
    <p:sldId id="437" r:id="rId70"/>
    <p:sldId id="438" r:id="rId7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800000"/>
    <a:srgbClr val="FF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3F0BC3-BB5B-46F6-A273-71507B7C5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97281A25-0E57-49FC-86A4-13AC689A3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5136831C-F0CF-44B6-80B3-438698990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511CF1B7-1586-4801-8D96-9A337289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D9CA30CC-F9BD-431F-8419-B03F34CA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72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51C1B8E-6E9F-47F3-8683-99012DB6E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2DFDF32F-1DFA-46EA-A6C6-E1974382F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24D19C0B-75B3-4A27-A898-9F15882F5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260A0CA4-93DD-4A44-98D2-293BDB91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860E7044-FB20-476C-905A-BE82EB74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68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6F47DFD-8A60-4303-9C99-F1D8F00F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CA3A1E6A-5CFA-40BA-ADAB-A468A82D0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0BF94CF5-0C52-4F85-A6BD-7BFBC1654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A4776386-8B8E-4964-B274-FA4539DA5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25577484-990C-4C46-8ACF-DBCE1678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11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C67103D-E458-4C0E-8F09-6C856881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D90A408E-0D5A-495E-A5F6-3CE03506DD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0D21604A-170D-4D46-A2F8-0584E76B7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F531E636-FD88-45ED-B78A-A7E0F5CEA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509E985F-3149-4D8B-8D80-9A9F81D1F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A671EEC9-A3CE-4A37-9442-22F86D675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769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31C4197-6EA5-463D-BDE5-18275894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191E92C3-0880-4192-B77C-59C79261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72E879D9-19D2-441E-AF57-F1B7CDB0E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E3FCA735-04A9-4F18-81EE-83F23A84E0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5AD91C0A-43EE-4D9A-A146-5257A9EB71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F2791FD0-407E-4D62-A347-1A1643650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0D934BEC-388A-4C3C-97CE-8C8C7608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F26815E0-8E6F-49DE-A28A-60BEDCC15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9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04840A5-489F-4745-9F23-B3CFD0FF5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2D51A9E5-9EA7-4E98-9EF6-1D00F92A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91238455-F8FD-4EC7-A2D7-18A97533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EECE35D7-4CE1-49E5-930E-955A64E3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120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0A6A619D-E46C-4972-AEE3-344C46929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6674C0A3-6A60-443D-A4A5-3F33BF65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49F65DCE-55CA-4E45-A403-4309971E5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12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ED227D5-982B-45D2-B80D-B53E6E3CA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656FCC53-D8F5-49A7-82F1-553985366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508D13AF-2B85-461B-ABD4-268746E27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3105810B-806D-45BD-ABFF-F51B8A034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BECA5C0D-B712-424E-8C17-6E129BE4A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CB33986E-C42A-4D4A-AA17-3D8065772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92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A29EEEA-412C-443A-A7D1-D12720FAC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D9B75637-1A77-40A0-B138-40EED1C1F3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98479500-59C5-4896-8858-5B2F8D294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09509F05-B15B-4D47-8AA5-089E47C4C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7CCFB119-0E0A-4A66-AE39-4CB95716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83488066-5942-4299-9823-F953F81F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997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CBE0A7-0AD0-449D-979B-3E3746AA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DC42357D-47B7-426F-8200-13D8F8AF9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023494B8-E466-4729-A670-FE13ECA99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259BFC51-F95D-4975-B5FB-718B6B1AA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4E10D7DB-CFE1-4038-A6F0-328A572F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32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2EC63E55-8FBF-4D2F-8BE3-5F61AD9F9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D308FEBE-DD97-47CE-8EB3-551378157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D450C06D-AEF8-4D4C-9655-C7B77228E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1A77CED4-F0D0-4EBD-9108-B7A4B6E3A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8F90B1AB-FF05-4748-8EDA-595192DA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176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C04875C7-487D-45C1-A6AF-950E38D0A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AD6AA8A3-5BD3-4337-A8B6-21153C382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60BABDB9-ED6E-48E8-9054-BE0B52FC6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F35CB-4E3C-4DF9-A8F0-6EDD173E77BD}" type="datetimeFigureOut">
              <a:rPr lang="pt-BR" smtClean="0"/>
              <a:t>27/09/2025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D7A23D2F-D9B8-42A6-AB5C-78BDE15FC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3FA88CF6-63D8-4E97-899F-5B032F3B1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9F6E6-16C6-4287-82CF-C6DF4D60B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38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2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450388" y="688923"/>
            <a:ext cx="4430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45712" y="2691039"/>
            <a:ext cx="94187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DAS LITERATURAS APOCALÍPTICAS </a:t>
            </a:r>
            <a:endParaRPr lang="pt-BR" sz="4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SUAS INTERPRETAÇÕES </a:t>
            </a:r>
          </a:p>
        </p:txBody>
      </p:sp>
    </p:spTree>
    <p:extLst>
      <p:ext uri="{BB962C8B-B14F-4D97-AF65-F5344CB8AC3E}">
        <p14:creationId xmlns:p14="http://schemas.microsoft.com/office/powerpoint/2010/main" val="341141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2876095" y="2554484"/>
            <a:ext cx="64398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6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431069" y="3356909"/>
            <a:ext cx="10519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“... e ressoada a trombeta de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Deus, descerá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 céus, e os mortos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Cristo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ressuscitarão primeiro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...” (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1Ts 4.16).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31069" y="2163203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Arrebatamento: Ocorre a ressurreição dos mortos.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7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51881" y="3598747"/>
            <a:ext cx="105190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“... Vi ainda as almas dos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foram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decapitados por terem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dado testemunho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Jesus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[...] 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viveram e reinaram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Cristo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durante mil anos” (</a:t>
            </a:r>
            <a:r>
              <a:rPr lang="pt-BR" sz="4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20.4)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31069" y="2163203"/>
            <a:ext cx="10760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Retorno em Glória: Ocorre a ressurreição dos mártires da tribulação :</a:t>
            </a:r>
            <a:endParaRPr lang="pt-BR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1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431069" y="3356909"/>
            <a:ext cx="10519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“Portanto, vigiem, porque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vocês não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sabem em que dia virá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Senhor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vocês” (</a:t>
            </a:r>
            <a:r>
              <a:rPr lang="pt-BR" sz="4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24.42).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31069" y="2163203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Arrebatamento: Pode ocorrer a qualquer momento.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2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431069" y="3714657"/>
            <a:ext cx="108379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“Logo em seguida à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tribulação daqueles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dias [...] Então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aparecerá no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céu o sinal do Filho do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Homem [...] vindo sobre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nuvens do céu, com poder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grande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glória” (</a:t>
            </a:r>
            <a:r>
              <a:rPr lang="pt-BR" sz="4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24.29,30).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31069" y="1938691"/>
            <a:ext cx="10430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Retorno em Glória: </a:t>
            </a:r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Não acontecerá antes dos sete anos.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3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431068" y="3385121"/>
            <a:ext cx="10519048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agora, vós sabeis o que o detém, para que a seu próprio tempo seja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manifestado. Porque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já o mistério da injustiça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[...] e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então, será revelado 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iníquo” 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Tessalonicenses 2:6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31068" y="2163203"/>
            <a:ext cx="10963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Arrebatamento: Ocorre a manifestação do anticristo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63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431068" y="3307848"/>
            <a:ext cx="10519048" cy="268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besta foi presa e, com ela, o falso profeta,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[...]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dois foram lançados vivos no ardente lago de fogo e de enxofre.  </a:t>
            </a:r>
          </a:p>
          <a:p>
            <a:pPr algn="r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Apocalipse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19:20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31068" y="2163203"/>
            <a:ext cx="10963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Retorno em Glória: </a:t>
            </a:r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 anticristo é lançado no inferno.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4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431068" y="3088906"/>
            <a:ext cx="10519048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“Porque é necessário que todos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nós compareçamos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diante do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tribunal de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Cristo, para que cada um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receba segundo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bem ou o mal que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tiver feito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meio do corpo” </a:t>
            </a:r>
            <a:endParaRPr lang="pt-BR" sz="40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 </a:t>
            </a:r>
            <a:r>
              <a:rPr lang="pt-BR" sz="4000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5.10).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31068" y="1943158"/>
            <a:ext cx="10963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Arrebatamento: Se inicia o Tribunal de Cristo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2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34099" y="3087525"/>
            <a:ext cx="105190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“Quando o Filho do Homem vier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sua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majestade e todos os anjos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ele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então se assentará no trono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 sua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glória. Todas as nações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serão reunidas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sua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presença...”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pt-BR" sz="4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25.31,32).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328037" y="1982345"/>
            <a:ext cx="11211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Retorno em Glória: </a:t>
            </a:r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Se inicia o Julgamento das Nações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88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21220" y="3741507"/>
            <a:ext cx="105190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 o dragão deu à besta 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seu poder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 seu trono 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grande autoridade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 (</a:t>
            </a:r>
            <a:r>
              <a:rPr lang="pt-BR" sz="4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13.2).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31068" y="1943158"/>
            <a:ext cx="109637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Arrebatamento: Satanás estará atuando de forma específica.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83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013958" y="727659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SEGUNDA VINDA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34099" y="3087525"/>
            <a:ext cx="10519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“Ele segurou o dragão, 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antiga serpente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que é o diabo, Satanás,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prendeu por mil anos” (</a:t>
            </a:r>
            <a:r>
              <a:rPr lang="pt-BR" sz="4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20.2).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328037" y="1982345"/>
            <a:ext cx="11211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Retorno em Glória: </a:t>
            </a:r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Satanás será preso no abismo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47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2876095" y="2554484"/>
            <a:ext cx="64398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TRIBUNAL DE CRISTO</a:t>
            </a:r>
            <a:endParaRPr 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52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554871" y="740537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TRIBUNAL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08343" y="2452099"/>
            <a:ext cx="105190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“Porque todos devemos comparecer ante o Tribunal de Cristo, para que cada um receba segundo o que tiver feito por meio do corpo, ou bem ou mal” (2 </a:t>
            </a:r>
            <a:r>
              <a:rPr lang="pt-BR" sz="4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5.10).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8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554871" y="740537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TRIBUNAL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822828" y="2632403"/>
            <a:ext cx="10519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propósito desse julgamento é determinar se as obras dos salvos são dignas ou não de receber galardão.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80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554871" y="740537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TRIBUNAL DE CRISTO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608121" y="2407900"/>
            <a:ext cx="11343474" cy="306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nossa fidelidade a Deus (</a:t>
            </a:r>
            <a:r>
              <a:rPr lang="pt-BR" sz="32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Tg</a:t>
            </a: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1.12).</a:t>
            </a:r>
          </a:p>
          <a:p>
            <a:pPr algn="just">
              <a:spcAft>
                <a:spcPts val="1000"/>
              </a:spcAft>
            </a:pP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nosso relacionamento com os nossos irmãos (</a:t>
            </a:r>
            <a:r>
              <a:rPr lang="pt-BR" sz="32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Rm</a:t>
            </a: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14.10).</a:t>
            </a:r>
          </a:p>
          <a:p>
            <a:pPr algn="just">
              <a:spcAft>
                <a:spcPts val="1000"/>
              </a:spcAft>
            </a:pP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nosso esforço para ganhar almas para Cristo (</a:t>
            </a:r>
            <a:r>
              <a:rPr lang="pt-BR" sz="32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Lc</a:t>
            </a: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24.47).</a:t>
            </a:r>
          </a:p>
          <a:p>
            <a:pPr algn="just">
              <a:spcAft>
                <a:spcPts val="1000"/>
              </a:spcAft>
            </a:pP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nosso testemunho como crentes em Cristo (</a:t>
            </a:r>
            <a:r>
              <a:rPr lang="pt-BR" sz="32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</a:t>
            </a: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5.16).</a:t>
            </a:r>
          </a:p>
          <a:p>
            <a:pPr algn="just">
              <a:spcAft>
                <a:spcPts val="1000"/>
              </a:spcAft>
            </a:pP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nossos dons (</a:t>
            </a:r>
            <a:r>
              <a:rPr lang="pt-BR" sz="32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</a:t>
            </a:r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25.22-23).</a:t>
            </a:r>
          </a:p>
        </p:txBody>
      </p:sp>
    </p:spTree>
    <p:extLst>
      <p:ext uri="{BB962C8B-B14F-4D97-AF65-F5344CB8AC3E}">
        <p14:creationId xmlns:p14="http://schemas.microsoft.com/office/powerpoint/2010/main" val="219059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2876095" y="2554484"/>
            <a:ext cx="64398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38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554871" y="740537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08343" y="2452099"/>
            <a:ext cx="10519048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“Porque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nesse tempo haverá grande tribulação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como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nunca houve desde o princípio do mundo até agora e nunca jamais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haverá”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Mateus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24.21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81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74022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1.O templo em Jerusalém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64678" y="2787411"/>
            <a:ext cx="10458248" cy="342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“Eu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vim em nome de meu Pai, e vocês não me recebem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se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outro vier em seu próprio nome, vocês certamente 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receberão”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000"/>
              </a:spcAft>
            </a:pP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João 5:43</a:t>
            </a:r>
          </a:p>
        </p:txBody>
      </p:sp>
    </p:spTree>
    <p:extLst>
      <p:ext uri="{BB962C8B-B14F-4D97-AF65-F5344CB8AC3E}">
        <p14:creationId xmlns:p14="http://schemas.microsoft.com/office/powerpoint/2010/main" val="19894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74022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1.O templo em Jerusalém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51030" y="2639588"/>
            <a:ext cx="10458248" cy="268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“Ele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fará firme aliança com muitos, por uma semana. Na metade da semana, fará cessar o sacrifício e a oferta de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cereais...”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Daniel 9.27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77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83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554871" y="740537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74023" y="1448423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1.O templo em Jerusalém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64275" y="5390865"/>
            <a:ext cx="10263116" cy="2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0" name="object 18">
            <a:extLst>
              <a:ext uri="{FF2B5EF4-FFF2-40B4-BE49-F238E27FC236}">
                <a16:creationId xmlns:a16="http://schemas.microsoft.com/office/drawing/2014/main" xmlns="" id="{749E1E85-ECC4-B95A-230E-D44D3A176C61}"/>
              </a:ext>
            </a:extLst>
          </p:cNvPr>
          <p:cNvGrpSpPr>
            <a:grpSpLocks/>
          </p:cNvGrpSpPr>
          <p:nvPr/>
        </p:nvGrpSpPr>
        <p:grpSpPr bwMode="auto">
          <a:xfrm>
            <a:off x="5454144" y="3591323"/>
            <a:ext cx="807351" cy="1595634"/>
            <a:chOff x="5503417" y="2264917"/>
            <a:chExt cx="367030" cy="1381760"/>
          </a:xfrm>
          <a:solidFill>
            <a:srgbClr val="FF0000"/>
          </a:solidFill>
        </p:grpSpPr>
        <p:sp>
          <p:nvSpPr>
            <p:cNvPr id="31" name="object 19">
              <a:extLst>
                <a:ext uri="{FF2B5EF4-FFF2-40B4-BE49-F238E27FC236}">
                  <a16:creationId xmlns:a16="http://schemas.microsoft.com/office/drawing/2014/main" xmlns="" id="{1570D6EC-7A90-5793-F1D7-C624E7BF4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117" y="2277617"/>
              <a:ext cx="341630" cy="1356360"/>
            </a:xfrm>
            <a:custGeom>
              <a:avLst/>
              <a:gdLst>
                <a:gd name="T0" fmla="*/ 256042 w 341629"/>
                <a:gd name="T1" fmla="*/ 0 h 1356360"/>
                <a:gd name="T2" fmla="*/ 85344 w 341629"/>
                <a:gd name="T3" fmla="*/ 0 h 1356360"/>
                <a:gd name="T4" fmla="*/ 85344 w 341629"/>
                <a:gd name="T5" fmla="*/ 1185672 h 1356360"/>
                <a:gd name="T6" fmla="*/ 0 w 341629"/>
                <a:gd name="T7" fmla="*/ 1185672 h 1356360"/>
                <a:gd name="T8" fmla="*/ 170687 w 341629"/>
                <a:gd name="T9" fmla="*/ 1356360 h 1356360"/>
                <a:gd name="T10" fmla="*/ 341386 w 341629"/>
                <a:gd name="T11" fmla="*/ 1185672 h 1356360"/>
                <a:gd name="T12" fmla="*/ 256042 w 341629"/>
                <a:gd name="T13" fmla="*/ 1185672 h 1356360"/>
                <a:gd name="T14" fmla="*/ 256042 w 341629"/>
                <a:gd name="T15" fmla="*/ 0 h 13563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1629" h="1356360">
                  <a:moveTo>
                    <a:pt x="256032" y="0"/>
                  </a:moveTo>
                  <a:lnTo>
                    <a:pt x="85344" y="0"/>
                  </a:lnTo>
                  <a:lnTo>
                    <a:pt x="85344" y="1185672"/>
                  </a:lnTo>
                  <a:lnTo>
                    <a:pt x="0" y="1185672"/>
                  </a:lnTo>
                  <a:lnTo>
                    <a:pt x="170687" y="1356360"/>
                  </a:lnTo>
                  <a:lnTo>
                    <a:pt x="341376" y="1185672"/>
                  </a:lnTo>
                  <a:lnTo>
                    <a:pt x="256032" y="1185672"/>
                  </a:lnTo>
                  <a:lnTo>
                    <a:pt x="256032" y="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lIns="0" tIns="0" rIns="0" bIns="0"/>
            <a:lstStyle/>
            <a:p>
              <a:endParaRPr lang="pt-BR"/>
            </a:p>
          </p:txBody>
        </p:sp>
        <p:sp>
          <p:nvSpPr>
            <p:cNvPr id="32" name="object 20">
              <a:extLst>
                <a:ext uri="{FF2B5EF4-FFF2-40B4-BE49-F238E27FC236}">
                  <a16:creationId xmlns:a16="http://schemas.microsoft.com/office/drawing/2014/main" xmlns="" id="{7975C91B-8506-E337-58AE-FFCA116DB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117" y="2277617"/>
              <a:ext cx="341630" cy="1356360"/>
            </a:xfrm>
            <a:custGeom>
              <a:avLst/>
              <a:gdLst>
                <a:gd name="T0" fmla="*/ 0 w 341629"/>
                <a:gd name="T1" fmla="*/ 1185672 h 1356360"/>
                <a:gd name="T2" fmla="*/ 85344 w 341629"/>
                <a:gd name="T3" fmla="*/ 1185672 h 1356360"/>
                <a:gd name="T4" fmla="*/ 85344 w 341629"/>
                <a:gd name="T5" fmla="*/ 0 h 1356360"/>
                <a:gd name="T6" fmla="*/ 256042 w 341629"/>
                <a:gd name="T7" fmla="*/ 0 h 1356360"/>
                <a:gd name="T8" fmla="*/ 256042 w 341629"/>
                <a:gd name="T9" fmla="*/ 1185672 h 1356360"/>
                <a:gd name="T10" fmla="*/ 341386 w 341629"/>
                <a:gd name="T11" fmla="*/ 1185672 h 1356360"/>
                <a:gd name="T12" fmla="*/ 170687 w 341629"/>
                <a:gd name="T13" fmla="*/ 1356360 h 1356360"/>
                <a:gd name="T14" fmla="*/ 0 w 341629"/>
                <a:gd name="T15" fmla="*/ 1185672 h 13563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1629" h="1356360">
                  <a:moveTo>
                    <a:pt x="0" y="1185672"/>
                  </a:moveTo>
                  <a:lnTo>
                    <a:pt x="85344" y="1185672"/>
                  </a:lnTo>
                  <a:lnTo>
                    <a:pt x="85344" y="0"/>
                  </a:lnTo>
                  <a:lnTo>
                    <a:pt x="256032" y="0"/>
                  </a:lnTo>
                  <a:lnTo>
                    <a:pt x="256032" y="1185672"/>
                  </a:lnTo>
                  <a:lnTo>
                    <a:pt x="341376" y="1185672"/>
                  </a:lnTo>
                  <a:lnTo>
                    <a:pt x="170687" y="1356360"/>
                  </a:lnTo>
                  <a:lnTo>
                    <a:pt x="0" y="1185672"/>
                  </a:lnTo>
                  <a:close/>
                </a:path>
              </a:pathLst>
            </a:custGeom>
            <a:grpFill/>
            <a:ln w="25400">
              <a:noFill/>
              <a:round/>
              <a:headEnd/>
              <a:tailEnd/>
            </a:ln>
            <a:extLst/>
          </p:spPr>
          <p:txBody>
            <a:bodyPr lIns="0" tIns="0" rIns="0" bIns="0"/>
            <a:lstStyle/>
            <a:p>
              <a:endParaRPr lang="pt-BR"/>
            </a:p>
          </p:txBody>
        </p:sp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244517" y="2896845"/>
            <a:ext cx="3411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Profanação do Templo</a:t>
            </a:r>
            <a:endParaRPr lang="pt-BR" sz="2800" b="1" dirty="0">
              <a:solidFill>
                <a:schemeClr val="bg1"/>
              </a:solidFill>
            </a:endParaRPr>
          </a:p>
        </p:txBody>
      </p:sp>
      <p:pic>
        <p:nvPicPr>
          <p:cNvPr id="38" name="Imagem 37"/>
          <p:cNvPicPr>
            <a:picLocks noChangeAspect="1"/>
          </p:cNvPicPr>
          <p:nvPr/>
        </p:nvPicPr>
        <p:blipFill rotWithShape="1">
          <a:blip r:embed="rId3"/>
          <a:srcRect l="33042" t="30737" r="33706" b="36427"/>
          <a:stretch/>
        </p:blipFill>
        <p:spPr>
          <a:xfrm>
            <a:off x="764275" y="3875965"/>
            <a:ext cx="1733267" cy="1412318"/>
          </a:xfrm>
          <a:prstGeom prst="rect">
            <a:avLst/>
          </a:prstGeom>
        </p:spPr>
      </p:pic>
      <p:pic>
        <p:nvPicPr>
          <p:cNvPr id="42" name="Imagem 41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3042" t="30737" r="33706" b="36427"/>
          <a:stretch/>
        </p:blipFill>
        <p:spPr>
          <a:xfrm>
            <a:off x="9294124" y="3875966"/>
            <a:ext cx="1733267" cy="1412316"/>
          </a:xfrm>
          <a:prstGeom prst="rect">
            <a:avLst/>
          </a:prstGeom>
        </p:spPr>
      </p:pic>
      <p:sp>
        <p:nvSpPr>
          <p:cNvPr id="41" name="Retângulo 40"/>
          <p:cNvSpPr/>
          <p:nvPr/>
        </p:nvSpPr>
        <p:spPr>
          <a:xfrm>
            <a:off x="5765216" y="5390866"/>
            <a:ext cx="185208" cy="58685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1719192" y="5725460"/>
            <a:ext cx="3411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3 anos e meio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6539063" y="5671317"/>
            <a:ext cx="3411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3 anos e meio</a:t>
            </a:r>
            <a:endParaRPr lang="pt-B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7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74022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1.O templo em Jerusalém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96439" y="2377978"/>
            <a:ext cx="10458248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se opõe, e se levanta contra tudo o que se chama Deus, ou se adora; de sorte que se assentará, como Deus, no templo de Deus, querendo parecer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Deus” 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000"/>
              </a:spcAft>
            </a:pP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Tessalonicenses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2.4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90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74022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1.O anticristo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12350" y="2070201"/>
            <a:ext cx="10458248" cy="452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“...se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manifeste o homem do pecado, o filho da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perdição, 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se opõe e se levanta contra tudo o que se chama Deus ou se adora; de sorte que se assentará, como Deus, no templo de Deus, querendo parecer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Deus” </a:t>
            </a:r>
          </a:p>
          <a:p>
            <a:pPr algn="r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Tessalonicenses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2.3,4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2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74022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1.O anticristo - especulação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xmlns="" id="{B340DB1B-0F8B-6338-3619-8A1836752514}"/>
              </a:ext>
            </a:extLst>
          </p:cNvPr>
          <p:cNvSpPr txBox="1"/>
          <p:nvPr/>
        </p:nvSpPr>
        <p:spPr>
          <a:xfrm>
            <a:off x="394821" y="1917391"/>
            <a:ext cx="4670425" cy="6501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34290" rIns="0" bIns="0">
            <a:spAutoFit/>
          </a:bodyPr>
          <a:lstStyle/>
          <a:p>
            <a:pPr marL="136525" eaLnBrk="1" fontAlgn="auto" hangingPunct="1">
              <a:spcBef>
                <a:spcPts val="270"/>
              </a:spcBef>
              <a:spcAft>
                <a:spcPts val="0"/>
              </a:spcAft>
              <a:defRPr/>
            </a:pPr>
            <a:r>
              <a:rPr sz="4000" b="1" dirty="0">
                <a:latin typeface="Arial Narrow" panose="020B0606020202030204" pitchFamily="34" charset="0"/>
                <a:cs typeface="Arial"/>
              </a:rPr>
              <a:t>Ronald </a:t>
            </a:r>
            <a:r>
              <a:rPr sz="4000" b="1" spc="-5" dirty="0">
                <a:latin typeface="Arial Narrow" panose="020B0606020202030204" pitchFamily="34" charset="0"/>
                <a:cs typeface="Arial"/>
              </a:rPr>
              <a:t>Wilson</a:t>
            </a:r>
            <a:r>
              <a:rPr sz="4000" b="1" spc="-70" dirty="0">
                <a:latin typeface="Arial Narrow" panose="020B0606020202030204" pitchFamily="34" charset="0"/>
                <a:cs typeface="Arial"/>
              </a:rPr>
              <a:t> </a:t>
            </a:r>
            <a:r>
              <a:rPr sz="4000" b="1" dirty="0">
                <a:latin typeface="Arial Narrow" panose="020B0606020202030204" pitchFamily="34" charset="0"/>
                <a:cs typeface="Arial"/>
              </a:rPr>
              <a:t>Reagan</a:t>
            </a:r>
            <a:endParaRPr sz="4000" dirty="0"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7" name="object 20">
            <a:extLst>
              <a:ext uri="{FF2B5EF4-FFF2-40B4-BE49-F238E27FC236}">
                <a16:creationId xmlns:a16="http://schemas.microsoft.com/office/drawing/2014/main" xmlns="" id="{B95FE121-FC27-AC92-EB94-D7D1825BF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821" y="2633584"/>
            <a:ext cx="4670425" cy="37856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5" name="Retângulo 4"/>
          <p:cNvSpPr/>
          <p:nvPr/>
        </p:nvSpPr>
        <p:spPr>
          <a:xfrm>
            <a:off x="5340439" y="2633584"/>
            <a:ext cx="6250547" cy="391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“para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ninguém possa comprar ou vender, senão aquele que tem a marca, o nome da besta ou o número do seu nome.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Apocalipse 13:17</a:t>
            </a:r>
          </a:p>
        </p:txBody>
      </p:sp>
    </p:spTree>
    <p:extLst>
      <p:ext uri="{BB962C8B-B14F-4D97-AF65-F5344CB8AC3E}">
        <p14:creationId xmlns:p14="http://schemas.microsoft.com/office/powerpoint/2010/main" val="128533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2.Os juízos na tribulação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xmlns="" id="{655CCA1C-190F-9C38-15AE-081295695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9436" y="2905780"/>
            <a:ext cx="2710334" cy="20415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</a:endParaRPr>
          </a:p>
        </p:txBody>
      </p:sp>
      <p:sp>
        <p:nvSpPr>
          <p:cNvPr id="7" name="object 16">
            <a:extLst>
              <a:ext uri="{FF2B5EF4-FFF2-40B4-BE49-F238E27FC236}">
                <a16:creationId xmlns:a16="http://schemas.microsoft.com/office/drawing/2014/main" xmlns="" id="{6841D3ED-2A6F-35C1-BA95-3C0D86D01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2019" y="2905780"/>
            <a:ext cx="2676525" cy="20415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</a:endParaRPr>
          </a:p>
        </p:txBody>
      </p:sp>
      <p:sp>
        <p:nvSpPr>
          <p:cNvPr id="8" name="object 14">
            <a:extLst>
              <a:ext uri="{FF2B5EF4-FFF2-40B4-BE49-F238E27FC236}">
                <a16:creationId xmlns:a16="http://schemas.microsoft.com/office/drawing/2014/main" xmlns="" id="{5D03D402-4620-B5A1-5EB7-B1F0AAEA0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09" y="2920067"/>
            <a:ext cx="2636838" cy="20129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</a:endParaRPr>
          </a:p>
        </p:txBody>
      </p:sp>
      <p:sp>
        <p:nvSpPr>
          <p:cNvPr id="9" name="object 16">
            <a:extLst>
              <a:ext uri="{FF2B5EF4-FFF2-40B4-BE49-F238E27FC236}">
                <a16:creationId xmlns:a16="http://schemas.microsoft.com/office/drawing/2014/main" xmlns="" id="{0E5CD3F4-534C-1006-E4F2-84AF16460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184" y="2905780"/>
            <a:ext cx="2579688" cy="201295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</a:endParaRPr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xmlns="" id="{4F5BB5F7-9358-B6F2-529C-23FD3723F0AC}"/>
              </a:ext>
            </a:extLst>
          </p:cNvPr>
          <p:cNvSpPr txBox="1">
            <a:spLocks/>
          </p:cNvSpPr>
          <p:nvPr/>
        </p:nvSpPr>
        <p:spPr bwMode="auto">
          <a:xfrm>
            <a:off x="536859" y="2540654"/>
            <a:ext cx="2655888" cy="382588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BRANCO</a:t>
            </a:r>
            <a:endParaRPr lang="pt-BR" sz="2400" kern="0" dirty="0"/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xmlns="" id="{2CC3566B-E2F7-222F-2B76-EAC5438835E4}"/>
              </a:ext>
            </a:extLst>
          </p:cNvPr>
          <p:cNvSpPr txBox="1">
            <a:spLocks/>
          </p:cNvSpPr>
          <p:nvPr/>
        </p:nvSpPr>
        <p:spPr bwMode="auto">
          <a:xfrm>
            <a:off x="3375309" y="2537479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VERMELHO</a:t>
            </a:r>
            <a:endParaRPr lang="pt-BR" sz="2400" kern="0" dirty="0"/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xmlns="" id="{1ADAED54-51BD-4090-2D05-995F9EAC5170}"/>
              </a:ext>
            </a:extLst>
          </p:cNvPr>
          <p:cNvSpPr txBox="1">
            <a:spLocks/>
          </p:cNvSpPr>
          <p:nvPr/>
        </p:nvSpPr>
        <p:spPr bwMode="auto">
          <a:xfrm>
            <a:off x="6221130" y="2537479"/>
            <a:ext cx="2715191" cy="382588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PRETO</a:t>
            </a:r>
            <a:endParaRPr lang="pt-BR" sz="2400" kern="0" dirty="0"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xmlns="" id="{FCBC1E31-C7B0-30A6-2C56-6B9404F5C2CA}"/>
              </a:ext>
            </a:extLst>
          </p:cNvPr>
          <p:cNvSpPr txBox="1">
            <a:spLocks/>
          </p:cNvSpPr>
          <p:nvPr/>
        </p:nvSpPr>
        <p:spPr bwMode="auto">
          <a:xfrm>
            <a:off x="9166509" y="2537480"/>
            <a:ext cx="2668588" cy="382587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AMARELO</a:t>
            </a:r>
            <a:endParaRPr lang="pt-BR" sz="2400" kern="0" dirty="0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xmlns="" id="{5E3E2783-5E2A-112C-8D2F-668EE8841167}"/>
              </a:ext>
            </a:extLst>
          </p:cNvPr>
          <p:cNvSpPr txBox="1">
            <a:spLocks/>
          </p:cNvSpPr>
          <p:nvPr/>
        </p:nvSpPr>
        <p:spPr bwMode="auto">
          <a:xfrm>
            <a:off x="581309" y="5047317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ILUSÓRIA PAZ</a:t>
            </a:r>
            <a:endParaRPr lang="pt-BR" sz="2400" kern="0" dirty="0"/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xmlns="" id="{994D35E6-7943-36E0-59F8-A32B448994A2}"/>
              </a:ext>
            </a:extLst>
          </p:cNvPr>
          <p:cNvSpPr txBox="1">
            <a:spLocks/>
          </p:cNvSpPr>
          <p:nvPr/>
        </p:nvSpPr>
        <p:spPr bwMode="auto">
          <a:xfrm>
            <a:off x="3375309" y="5052080"/>
            <a:ext cx="2582863" cy="382587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 smtClean="0"/>
              <a:t>GUERRAS</a:t>
            </a:r>
            <a:endParaRPr lang="pt-BR" sz="2400" kern="0" dirty="0"/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xmlns="" id="{AD05DDD1-0342-4A2F-0AE8-C1B1B985C462}"/>
              </a:ext>
            </a:extLst>
          </p:cNvPr>
          <p:cNvSpPr txBox="1">
            <a:spLocks/>
          </p:cNvSpPr>
          <p:nvPr/>
        </p:nvSpPr>
        <p:spPr bwMode="auto">
          <a:xfrm>
            <a:off x="6270909" y="5012392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 smtClean="0"/>
              <a:t>LUTO</a:t>
            </a:r>
            <a:endParaRPr lang="pt-BR" sz="2400" kern="0" dirty="0"/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xmlns="" id="{D74BB203-1FCB-12F8-5514-887C825970EB}"/>
              </a:ext>
            </a:extLst>
          </p:cNvPr>
          <p:cNvSpPr txBox="1">
            <a:spLocks/>
          </p:cNvSpPr>
          <p:nvPr/>
        </p:nvSpPr>
        <p:spPr bwMode="auto">
          <a:xfrm>
            <a:off x="9166509" y="5020330"/>
            <a:ext cx="2582863" cy="752129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 smtClean="0"/>
              <a:t>INÚMERAS MORTES</a:t>
            </a:r>
            <a:endParaRPr lang="pt-BR" sz="2400" kern="0" dirty="0"/>
          </a:p>
        </p:txBody>
      </p:sp>
      <p:sp>
        <p:nvSpPr>
          <p:cNvPr id="18" name="object 13">
            <a:extLst>
              <a:ext uri="{FF2B5EF4-FFF2-40B4-BE49-F238E27FC236}">
                <a16:creationId xmlns:a16="http://schemas.microsoft.com/office/drawing/2014/main" xmlns="" id="{9A13860C-6CBD-2CCA-DFAE-83228519ED48}"/>
              </a:ext>
            </a:extLst>
          </p:cNvPr>
          <p:cNvSpPr txBox="1">
            <a:spLocks/>
          </p:cNvSpPr>
          <p:nvPr/>
        </p:nvSpPr>
        <p:spPr bwMode="auto">
          <a:xfrm>
            <a:off x="609884" y="2055941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1º Selo</a:t>
            </a:r>
            <a:endParaRPr lang="pt-BR" sz="2400" kern="0" dirty="0"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xmlns="" id="{D59C411D-459C-FEC7-28FE-D4EDF1B1254F}"/>
              </a:ext>
            </a:extLst>
          </p:cNvPr>
          <p:cNvSpPr txBox="1">
            <a:spLocks/>
          </p:cNvSpPr>
          <p:nvPr/>
        </p:nvSpPr>
        <p:spPr bwMode="auto">
          <a:xfrm>
            <a:off x="3375308" y="2088216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2º Selo</a:t>
            </a:r>
            <a:endParaRPr lang="pt-BR" sz="2400" kern="0" dirty="0"/>
          </a:p>
        </p:txBody>
      </p:sp>
      <p:sp>
        <p:nvSpPr>
          <p:cNvPr id="21" name="object 13">
            <a:extLst>
              <a:ext uri="{FF2B5EF4-FFF2-40B4-BE49-F238E27FC236}">
                <a16:creationId xmlns:a16="http://schemas.microsoft.com/office/drawing/2014/main" xmlns="" id="{A15367AC-0F18-EE30-3DA9-CA00744D2F43}"/>
              </a:ext>
            </a:extLst>
          </p:cNvPr>
          <p:cNvSpPr txBox="1">
            <a:spLocks/>
          </p:cNvSpPr>
          <p:nvPr/>
        </p:nvSpPr>
        <p:spPr bwMode="auto">
          <a:xfrm>
            <a:off x="6353458" y="2088216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3º Selo</a:t>
            </a:r>
            <a:endParaRPr lang="pt-BR" sz="2400" kern="0" dirty="0"/>
          </a:p>
        </p:txBody>
      </p:sp>
      <p:sp>
        <p:nvSpPr>
          <p:cNvPr id="22" name="object 13">
            <a:extLst>
              <a:ext uri="{FF2B5EF4-FFF2-40B4-BE49-F238E27FC236}">
                <a16:creationId xmlns:a16="http://schemas.microsoft.com/office/drawing/2014/main" xmlns="" id="{54E49572-4187-AF61-2291-092B1D872D23}"/>
              </a:ext>
            </a:extLst>
          </p:cNvPr>
          <p:cNvSpPr txBox="1">
            <a:spLocks/>
          </p:cNvSpPr>
          <p:nvPr/>
        </p:nvSpPr>
        <p:spPr bwMode="auto">
          <a:xfrm>
            <a:off x="9166508" y="2049029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4º Selo</a:t>
            </a:r>
            <a:endParaRPr lang="pt-BR" sz="2400" kern="0" dirty="0"/>
          </a:p>
        </p:txBody>
      </p:sp>
    </p:spTree>
    <p:extLst>
      <p:ext uri="{BB962C8B-B14F-4D97-AF65-F5344CB8AC3E}">
        <p14:creationId xmlns:p14="http://schemas.microsoft.com/office/powerpoint/2010/main" val="69525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2.Os juízos na tribulação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23" name="object 17">
            <a:extLst>
              <a:ext uri="{FF2B5EF4-FFF2-40B4-BE49-F238E27FC236}">
                <a16:creationId xmlns:a16="http://schemas.microsoft.com/office/drawing/2014/main" xmlns="" id="{F1174C79-D4A7-7630-2676-48E5CA731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790" y="3039884"/>
            <a:ext cx="3043452" cy="248805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xmlns="" id="{79897103-7510-D5FE-BD2C-7A475159CDBE}"/>
              </a:ext>
            </a:extLst>
          </p:cNvPr>
          <p:cNvSpPr txBox="1">
            <a:spLocks/>
          </p:cNvSpPr>
          <p:nvPr/>
        </p:nvSpPr>
        <p:spPr bwMode="auto">
          <a:xfrm>
            <a:off x="1915790" y="2434019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5º Selo</a:t>
            </a:r>
            <a:endParaRPr lang="pt-BR" sz="2400" kern="0" dirty="0"/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xmlns="" id="{0BE47DB4-13CD-7DD3-ED9F-11CE31DF5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5307" y="3039884"/>
            <a:ext cx="3012024" cy="248805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xmlns="" id="{5F5160B1-57DE-D8DE-114F-7DF6EE42F960}"/>
              </a:ext>
            </a:extLst>
          </p:cNvPr>
          <p:cNvSpPr txBox="1">
            <a:spLocks/>
          </p:cNvSpPr>
          <p:nvPr/>
        </p:nvSpPr>
        <p:spPr bwMode="auto">
          <a:xfrm>
            <a:off x="6420652" y="2446815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6º Selo</a:t>
            </a:r>
            <a:endParaRPr lang="pt-BR" sz="2400" kern="0" dirty="0"/>
          </a:p>
        </p:txBody>
      </p:sp>
    </p:spTree>
    <p:extLst>
      <p:ext uri="{BB962C8B-B14F-4D97-AF65-F5344CB8AC3E}">
        <p14:creationId xmlns:p14="http://schemas.microsoft.com/office/powerpoint/2010/main" val="403798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2.Os juízos na tribulação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pic>
        <p:nvPicPr>
          <p:cNvPr id="11" name="Picture 8" descr="Encontrado exoplaneta em torno de estrela gêmea do Sol">
            <a:extLst>
              <a:ext uri="{FF2B5EF4-FFF2-40B4-BE49-F238E27FC236}">
                <a16:creationId xmlns:a16="http://schemas.microsoft.com/office/drawing/2014/main" xmlns="" id="{9707F101-58C7-67D6-C701-519DE2EAD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046" y="4406631"/>
            <a:ext cx="2737329" cy="1962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DB8DD8B2-CDD5-F29C-A496-B7E54D870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561" y="1940004"/>
            <a:ext cx="2728770" cy="1953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ilustração em vetor trombetas de chifre dourado isolada no branco 1977253  Vetor no Vecteezy">
            <a:extLst>
              <a:ext uri="{FF2B5EF4-FFF2-40B4-BE49-F238E27FC236}">
                <a16:creationId xmlns:a16="http://schemas.microsoft.com/office/drawing/2014/main" xmlns="" id="{9495C10B-C321-219D-4C32-CF4034D09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5" t="53333"/>
          <a:stretch>
            <a:fillRect/>
          </a:stretch>
        </p:blipFill>
        <p:spPr bwMode="auto">
          <a:xfrm>
            <a:off x="887104" y="2966460"/>
            <a:ext cx="1196894" cy="930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02F2A5EA-50DD-35D6-E4A2-C8EF92AED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212" y="1961144"/>
            <a:ext cx="11137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pt-BR" alt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1ª </a:t>
            </a:r>
          </a:p>
        </p:txBody>
      </p:sp>
      <p:pic>
        <p:nvPicPr>
          <p:cNvPr id="15" name="Picture 4" descr="Día mundial de los Océanos - Colegio Saco Oliveros">
            <a:extLst>
              <a:ext uri="{FF2B5EF4-FFF2-40B4-BE49-F238E27FC236}">
                <a16:creationId xmlns:a16="http://schemas.microsoft.com/office/drawing/2014/main" xmlns="" id="{295FB51B-B4F9-97E5-79CB-EDFD031C1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363" y="4485075"/>
            <a:ext cx="2745886" cy="19548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istórico e o 1º no Brasil a ser despoluído: esse é o nosso Rio Jundiaí -  Solutudo">
            <a:extLst>
              <a:ext uri="{FF2B5EF4-FFF2-40B4-BE49-F238E27FC236}">
                <a16:creationId xmlns:a16="http://schemas.microsoft.com/office/drawing/2014/main" xmlns="" id="{B26F02A9-9966-6706-E111-8BD9935E5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046" y="1896575"/>
            <a:ext cx="2737329" cy="19609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ilustração em vetor trombetas de chifre dourado isolada no branco 1977253  Vetor no Vecteezy">
            <a:extLst>
              <a:ext uri="{FF2B5EF4-FFF2-40B4-BE49-F238E27FC236}">
                <a16:creationId xmlns:a16="http://schemas.microsoft.com/office/drawing/2014/main" xmlns="" id="{9495C10B-C321-219D-4C32-CF4034D09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5" t="53333"/>
          <a:stretch>
            <a:fillRect/>
          </a:stretch>
        </p:blipFill>
        <p:spPr bwMode="auto">
          <a:xfrm>
            <a:off x="958386" y="5469312"/>
            <a:ext cx="1196894" cy="930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xmlns="" id="{02F2A5EA-50DD-35D6-E4A2-C8EF92AED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550" y="4463996"/>
            <a:ext cx="11137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pt-BR" alt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ª </a:t>
            </a:r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10" descr="ilustração em vetor trombetas de chifre dourado isolada no branco 1977253  Vetor no Vecteezy">
            <a:extLst>
              <a:ext uri="{FF2B5EF4-FFF2-40B4-BE49-F238E27FC236}">
                <a16:creationId xmlns:a16="http://schemas.microsoft.com/office/drawing/2014/main" xmlns="" id="{9495C10B-C321-219D-4C32-CF4034D09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5" t="53333"/>
          <a:stretch>
            <a:fillRect/>
          </a:stretch>
        </p:blipFill>
        <p:spPr bwMode="auto">
          <a:xfrm>
            <a:off x="5651152" y="2901891"/>
            <a:ext cx="1196894" cy="930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xmlns="" id="{02F2A5EA-50DD-35D6-E4A2-C8EF92AED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152" y="1896575"/>
            <a:ext cx="11968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3ª </a:t>
            </a:r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xmlns="" id="{02F2A5EA-50DD-35D6-E4A2-C8EF92AED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152" y="4485075"/>
            <a:ext cx="11968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pt-BR" alt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4ª </a:t>
            </a:r>
            <a:endParaRPr lang="pt-BR" alt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10" descr="ilustração em vetor trombetas de chifre dourado isolada no branco 1977253  Vetor no Vecteezy">
            <a:extLst>
              <a:ext uri="{FF2B5EF4-FFF2-40B4-BE49-F238E27FC236}">
                <a16:creationId xmlns:a16="http://schemas.microsoft.com/office/drawing/2014/main" xmlns="" id="{9495C10B-C321-219D-4C32-CF4034D09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5" t="53333"/>
          <a:stretch>
            <a:fillRect/>
          </a:stretch>
        </p:blipFill>
        <p:spPr bwMode="auto">
          <a:xfrm>
            <a:off x="5651152" y="5432204"/>
            <a:ext cx="1196894" cy="930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51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  <p:bldP spid="29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2.Os juízos na tribulação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pic>
        <p:nvPicPr>
          <p:cNvPr id="9" name="Picture 27" descr="Controle de Emissão de Fumaça Preta - O que é e quais são as exigências  legais? - AmbLegis">
            <a:extLst>
              <a:ext uri="{FF2B5EF4-FFF2-40B4-BE49-F238E27FC236}">
                <a16:creationId xmlns:a16="http://schemas.microsoft.com/office/drawing/2014/main" xmlns="" id="{EDFB7266-AB14-0DCF-4DFA-E90E215CE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88" b="7104"/>
          <a:stretch>
            <a:fillRect/>
          </a:stretch>
        </p:blipFill>
        <p:spPr bwMode="auto">
          <a:xfrm>
            <a:off x="446727" y="2514437"/>
            <a:ext cx="3004451" cy="384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18">
            <a:extLst>
              <a:ext uri="{FF2B5EF4-FFF2-40B4-BE49-F238E27FC236}">
                <a16:creationId xmlns:a16="http://schemas.microsoft.com/office/drawing/2014/main" xmlns="" id="{8A9534D0-25F0-69B5-2FA9-7F23BAB3C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608" y="3081175"/>
            <a:ext cx="7620000" cy="469359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8100" rIns="0" bIns="0">
            <a:spAutoFit/>
          </a:bodyPr>
          <a:lstStyle>
            <a:lvl1pPr marL="90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</a:pP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“Tinham cabelos mulher” (</a:t>
            </a:r>
            <a:r>
              <a:rPr lang="pt-BR" altLang="pt-BR" sz="2800" dirty="0" err="1">
                <a:latin typeface="Arial Narrow" panose="020B0606020202030204" pitchFamily="34" charset="0"/>
                <a:ea typeface="Liberation Sans Narrow"/>
                <a:cs typeface="Liberation Sans Narrow"/>
              </a:rPr>
              <a:t>Ap</a:t>
            </a: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 9.8).</a:t>
            </a: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xmlns="" id="{4D1A7805-AFA6-3C51-AD52-1C2DA9117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196" y="4246400"/>
            <a:ext cx="7620000" cy="469359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8100" rIns="0" bIns="0">
            <a:spAutoFit/>
          </a:bodyPr>
          <a:lstStyle>
            <a:lvl1pPr marL="90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</a:pP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“Dentes eram como de leão” (</a:t>
            </a:r>
            <a:r>
              <a:rPr lang="pt-BR" altLang="pt-BR" sz="2800" dirty="0" err="1">
                <a:latin typeface="Arial Narrow" panose="020B0606020202030204" pitchFamily="34" charset="0"/>
                <a:ea typeface="Liberation Sans Narrow"/>
                <a:cs typeface="Liberation Sans Narrow"/>
              </a:rPr>
              <a:t>Ap</a:t>
            </a: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 9.8).</a:t>
            </a:r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xmlns="" id="{F1FDAE7A-D106-9449-45B7-A5CAC4E1C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196" y="4821076"/>
            <a:ext cx="7620000" cy="469359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8100" rIns="0" bIns="0">
            <a:spAutoFit/>
          </a:bodyPr>
          <a:lstStyle>
            <a:lvl1pPr marL="90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</a:pP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“Tinham couraças como couraças de ferro” (</a:t>
            </a:r>
            <a:r>
              <a:rPr lang="pt-BR" altLang="pt-BR" sz="2800" dirty="0" err="1">
                <a:latin typeface="Arial Narrow" panose="020B0606020202030204" pitchFamily="34" charset="0"/>
                <a:ea typeface="Liberation Sans Narrow"/>
                <a:cs typeface="Liberation Sans Narrow"/>
              </a:rPr>
              <a:t>Ap</a:t>
            </a: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 9.9).</a:t>
            </a:r>
          </a:p>
        </p:txBody>
      </p:sp>
      <p:sp>
        <p:nvSpPr>
          <p:cNvPr id="13" name="object 18">
            <a:extLst>
              <a:ext uri="{FF2B5EF4-FFF2-40B4-BE49-F238E27FC236}">
                <a16:creationId xmlns:a16="http://schemas.microsoft.com/office/drawing/2014/main" xmlns="" id="{44591A30-7913-5F9E-787B-F8ACD4FD3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196" y="5354476"/>
            <a:ext cx="7620000" cy="469359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8100" rIns="0" bIns="0">
            <a:spAutoFit/>
          </a:bodyPr>
          <a:lstStyle>
            <a:lvl1pPr marL="90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</a:pP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“Tinham asas” (</a:t>
            </a:r>
            <a:r>
              <a:rPr lang="pt-BR" altLang="pt-BR" sz="2800" dirty="0" err="1">
                <a:latin typeface="Arial Narrow" panose="020B0606020202030204" pitchFamily="34" charset="0"/>
                <a:ea typeface="Liberation Sans Narrow"/>
                <a:cs typeface="Liberation Sans Narrow"/>
              </a:rPr>
              <a:t>Ap</a:t>
            </a: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 9.9). </a:t>
            </a: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xmlns="" id="{CDF35EE7-B027-1ACC-F27B-5FFFF5C86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196" y="3647913"/>
            <a:ext cx="7620000" cy="469359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8100" rIns="0" bIns="0">
            <a:spAutoFit/>
          </a:bodyPr>
          <a:lstStyle>
            <a:lvl1pPr marL="90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</a:pP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“Sobre a sua cabeça havia algo como coroa” (</a:t>
            </a:r>
            <a:r>
              <a:rPr lang="pt-BR" altLang="pt-BR" sz="2800" dirty="0" err="1">
                <a:latin typeface="Arial Narrow" panose="020B0606020202030204" pitchFamily="34" charset="0"/>
                <a:ea typeface="Liberation Sans Narrow"/>
                <a:cs typeface="Liberation Sans Narrow"/>
              </a:rPr>
              <a:t>Ap</a:t>
            </a: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 9.7).</a:t>
            </a:r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xmlns="" id="{80C293D3-7584-B340-2AB9-FB1BA6391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671" y="2514438"/>
            <a:ext cx="7620000" cy="469359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8100" rIns="0" bIns="0">
            <a:spAutoFit/>
          </a:bodyPr>
          <a:lstStyle>
            <a:lvl1pPr marL="90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</a:pP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“Tinham rosto como de homem” (</a:t>
            </a:r>
            <a:r>
              <a:rPr lang="pt-BR" altLang="pt-BR" sz="2800" dirty="0" err="1">
                <a:latin typeface="Arial Narrow" panose="020B0606020202030204" pitchFamily="34" charset="0"/>
                <a:ea typeface="Liberation Sans Narrow"/>
                <a:cs typeface="Liberation Sans Narrow"/>
              </a:rPr>
              <a:t>Ap</a:t>
            </a: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 9.7).</a:t>
            </a: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xmlns="" id="{43010A8F-37E5-D1DD-2C57-E9682436A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196" y="5887876"/>
            <a:ext cx="7620000" cy="469359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8100" rIns="0" bIns="0">
            <a:spAutoFit/>
          </a:bodyPr>
          <a:lstStyle>
            <a:lvl1pPr marL="90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300"/>
              </a:spcBef>
            </a:pP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“Tinham cauda semelhante à dos escorpiões” (</a:t>
            </a:r>
            <a:r>
              <a:rPr lang="pt-BR" altLang="pt-BR" sz="2800" dirty="0" err="1">
                <a:latin typeface="Arial Narrow" panose="020B0606020202030204" pitchFamily="34" charset="0"/>
                <a:ea typeface="Liberation Sans Narrow"/>
                <a:cs typeface="Liberation Sans Narrow"/>
              </a:rPr>
              <a:t>Ap</a:t>
            </a:r>
            <a:r>
              <a:rPr lang="pt-BR" altLang="pt-BR" sz="2800" dirty="0">
                <a:latin typeface="Arial Narrow" panose="020B0606020202030204" pitchFamily="34" charset="0"/>
                <a:ea typeface="Liberation Sans Narrow"/>
                <a:cs typeface="Liberation Sans Narrow"/>
              </a:rPr>
              <a:t> 9.10).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774532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 ª Trombeta</a:t>
            </a:r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6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2.Os juízos na tribulação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774532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6 ª Trombeta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66625" y="3158284"/>
            <a:ext cx="10458248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“ao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sexto anjo,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a trombeta, disse: - Solte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quatro anjos que estão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amarrados”   </a:t>
            </a:r>
          </a:p>
          <a:p>
            <a:pPr algn="r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Apocalipse 9.14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4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2.Os juízos na tribulação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774532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6 ª Trombeta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730398" y="3158284"/>
            <a:ext cx="10458248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número dos exércitos dos cavaleiros era de duzentos milhões; e ouvi o número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deles” 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Apocalipse 9.16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02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2.Os juízos na tribulação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371564" y="2001942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7 ª Trombeta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371564" y="2905218"/>
            <a:ext cx="10580664" cy="268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 outro grande e admirável sinal no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céu: sete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anjos que tinham as sete últimas pragas, porque nelas é consumada a ira de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Deus” </a:t>
            </a:r>
          </a:p>
          <a:p>
            <a:pPr algn="r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Apocalipse 15.1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12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1623110" y="390780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GRANDE TRIBULAÇÃO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446727" y="1098666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2.Os juízos na tribulação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371564" y="2001942"/>
            <a:ext cx="1043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As taças da ira de Deus</a:t>
            </a:r>
            <a:endParaRPr lang="pt-BR" sz="4000" b="1" dirty="0">
              <a:solidFill>
                <a:schemeClr val="bg1"/>
              </a:solidFill>
            </a:endParaRPr>
          </a:p>
        </p:txBody>
      </p:sp>
      <p:grpSp>
        <p:nvGrpSpPr>
          <p:cNvPr id="7" name="object 15">
            <a:extLst>
              <a:ext uri="{FF2B5EF4-FFF2-40B4-BE49-F238E27FC236}">
                <a16:creationId xmlns:a16="http://schemas.microsoft.com/office/drawing/2014/main" xmlns="" id="{F181295A-C0F6-D445-489E-6F3493FA5E3E}"/>
              </a:ext>
            </a:extLst>
          </p:cNvPr>
          <p:cNvGrpSpPr>
            <a:grpSpLocks/>
          </p:cNvGrpSpPr>
          <p:nvPr/>
        </p:nvGrpSpPr>
        <p:grpSpPr bwMode="auto">
          <a:xfrm>
            <a:off x="232467" y="3700403"/>
            <a:ext cx="1655028" cy="1647289"/>
            <a:chOff x="371475" y="1490027"/>
            <a:chExt cx="1830070" cy="1404620"/>
          </a:xfrm>
        </p:grpSpPr>
        <p:sp>
          <p:nvSpPr>
            <p:cNvPr id="8" name="object 16">
              <a:extLst>
                <a:ext uri="{FF2B5EF4-FFF2-40B4-BE49-F238E27FC236}">
                  <a16:creationId xmlns:a16="http://schemas.microsoft.com/office/drawing/2014/main" xmlns="" id="{2516CA62-3549-BB93-E373-B5004907C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52" y="1499615"/>
              <a:ext cx="1769259" cy="138531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pt-BR" altLang="pt-BR">
                <a:solidFill>
                  <a:schemeClr val="bg1"/>
                </a:solidFill>
              </a:endParaRPr>
            </a:p>
          </p:txBody>
        </p:sp>
        <p:sp>
          <p:nvSpPr>
            <p:cNvPr id="9" name="object 17">
              <a:extLst>
                <a:ext uri="{FF2B5EF4-FFF2-40B4-BE49-F238E27FC236}">
                  <a16:creationId xmlns:a16="http://schemas.microsoft.com/office/drawing/2014/main" xmlns="" id="{D22E5358-7829-F25A-8750-D6676330C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37" y="1494789"/>
              <a:ext cx="1820545" cy="1395095"/>
            </a:xfrm>
            <a:custGeom>
              <a:avLst/>
              <a:gdLst>
                <a:gd name="T0" fmla="*/ 0 w 1820545"/>
                <a:gd name="T1" fmla="*/ 1394840 h 1395095"/>
                <a:gd name="T2" fmla="*/ 1820037 w 1820545"/>
                <a:gd name="T3" fmla="*/ 1394840 h 1395095"/>
                <a:gd name="T4" fmla="*/ 1820037 w 1820545"/>
                <a:gd name="T5" fmla="*/ 0 h 1395095"/>
                <a:gd name="T6" fmla="*/ 0 w 1820545"/>
                <a:gd name="T7" fmla="*/ 0 h 1395095"/>
                <a:gd name="T8" fmla="*/ 0 w 1820545"/>
                <a:gd name="T9" fmla="*/ 1394840 h 13950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0545" h="1395095">
                  <a:moveTo>
                    <a:pt x="0" y="1394840"/>
                  </a:moveTo>
                  <a:lnTo>
                    <a:pt x="1820037" y="1394840"/>
                  </a:lnTo>
                  <a:lnTo>
                    <a:pt x="1820037" y="0"/>
                  </a:lnTo>
                  <a:lnTo>
                    <a:pt x="0" y="0"/>
                  </a:lnTo>
                  <a:lnTo>
                    <a:pt x="0" y="139484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pt-BR">
                <a:solidFill>
                  <a:schemeClr val="bg1"/>
                </a:solidFill>
              </a:endParaRPr>
            </a:p>
          </p:txBody>
        </p:sp>
      </p:grpSp>
      <p:sp>
        <p:nvSpPr>
          <p:cNvPr id="10" name="object 13">
            <a:extLst>
              <a:ext uri="{FF2B5EF4-FFF2-40B4-BE49-F238E27FC236}">
                <a16:creationId xmlns:a16="http://schemas.microsoft.com/office/drawing/2014/main" xmlns="" id="{5886A7C9-86A8-25C9-2B85-31899B1EB350}"/>
              </a:ext>
            </a:extLst>
          </p:cNvPr>
          <p:cNvSpPr txBox="1">
            <a:spLocks/>
          </p:cNvSpPr>
          <p:nvPr/>
        </p:nvSpPr>
        <p:spPr bwMode="auto">
          <a:xfrm>
            <a:off x="-285294" y="3257081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1ª Taça</a:t>
            </a:r>
            <a:endParaRPr lang="pt-BR" sz="2400" kern="0" dirty="0"/>
          </a:p>
        </p:txBody>
      </p:sp>
      <p:grpSp>
        <p:nvGrpSpPr>
          <p:cNvPr id="11" name="object 19">
            <a:extLst>
              <a:ext uri="{FF2B5EF4-FFF2-40B4-BE49-F238E27FC236}">
                <a16:creationId xmlns:a16="http://schemas.microsoft.com/office/drawing/2014/main" xmlns="" id="{ACDDEB4C-21EB-EA5C-7465-86BB054CA241}"/>
              </a:ext>
            </a:extLst>
          </p:cNvPr>
          <p:cNvGrpSpPr>
            <a:grpSpLocks/>
          </p:cNvGrpSpPr>
          <p:nvPr/>
        </p:nvGrpSpPr>
        <p:grpSpPr bwMode="auto">
          <a:xfrm>
            <a:off x="2095252" y="3712633"/>
            <a:ext cx="1631391" cy="1630308"/>
            <a:chOff x="371475" y="3068891"/>
            <a:chExt cx="1830070" cy="1404620"/>
          </a:xfrm>
        </p:grpSpPr>
        <p:sp>
          <p:nvSpPr>
            <p:cNvPr id="12" name="object 20">
              <a:extLst>
                <a:ext uri="{FF2B5EF4-FFF2-40B4-BE49-F238E27FC236}">
                  <a16:creationId xmlns:a16="http://schemas.microsoft.com/office/drawing/2014/main" xmlns="" id="{F8F50C84-7B33-CE43-06AC-4485487EC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3078480"/>
              <a:ext cx="1810512" cy="1385316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pt-BR" altLang="pt-BR">
                <a:solidFill>
                  <a:schemeClr val="bg1"/>
                </a:solidFill>
              </a:endParaRPr>
            </a:p>
          </p:txBody>
        </p:sp>
        <p:sp>
          <p:nvSpPr>
            <p:cNvPr id="13" name="object 21">
              <a:extLst>
                <a:ext uri="{FF2B5EF4-FFF2-40B4-BE49-F238E27FC236}">
                  <a16:creationId xmlns:a16="http://schemas.microsoft.com/office/drawing/2014/main" xmlns="" id="{897322D0-6A94-55C6-61B7-886CDDC2B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37" y="3073654"/>
              <a:ext cx="1820545" cy="1395095"/>
            </a:xfrm>
            <a:custGeom>
              <a:avLst/>
              <a:gdLst>
                <a:gd name="T0" fmla="*/ 0 w 1820545"/>
                <a:gd name="T1" fmla="*/ 1394841 h 1395095"/>
                <a:gd name="T2" fmla="*/ 1820037 w 1820545"/>
                <a:gd name="T3" fmla="*/ 1394841 h 1395095"/>
                <a:gd name="T4" fmla="*/ 1820037 w 1820545"/>
                <a:gd name="T5" fmla="*/ 0 h 1395095"/>
                <a:gd name="T6" fmla="*/ 0 w 1820545"/>
                <a:gd name="T7" fmla="*/ 0 h 1395095"/>
                <a:gd name="T8" fmla="*/ 0 w 1820545"/>
                <a:gd name="T9" fmla="*/ 1394841 h 13950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0545" h="1395095">
                  <a:moveTo>
                    <a:pt x="0" y="1394841"/>
                  </a:moveTo>
                  <a:lnTo>
                    <a:pt x="1820037" y="1394841"/>
                  </a:lnTo>
                  <a:lnTo>
                    <a:pt x="1820037" y="0"/>
                  </a:lnTo>
                  <a:lnTo>
                    <a:pt x="0" y="0"/>
                  </a:lnTo>
                  <a:lnTo>
                    <a:pt x="0" y="1394841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pt-BR">
                <a:solidFill>
                  <a:schemeClr val="bg1"/>
                </a:solidFill>
              </a:endParaRPr>
            </a:p>
          </p:txBody>
        </p:sp>
      </p:grpSp>
      <p:sp>
        <p:nvSpPr>
          <p:cNvPr id="14" name="object 13">
            <a:extLst>
              <a:ext uri="{FF2B5EF4-FFF2-40B4-BE49-F238E27FC236}">
                <a16:creationId xmlns:a16="http://schemas.microsoft.com/office/drawing/2014/main" xmlns="" id="{70E28E32-86F9-D977-6E6E-B92126C727AF}"/>
              </a:ext>
            </a:extLst>
          </p:cNvPr>
          <p:cNvSpPr txBox="1">
            <a:spLocks/>
          </p:cNvSpPr>
          <p:nvPr/>
        </p:nvSpPr>
        <p:spPr bwMode="auto">
          <a:xfrm>
            <a:off x="1619289" y="3252329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2ª Taça</a:t>
            </a:r>
            <a:endParaRPr lang="pt-BR" sz="2400" kern="0" dirty="0"/>
          </a:p>
        </p:txBody>
      </p:sp>
      <p:sp>
        <p:nvSpPr>
          <p:cNvPr id="15" name="object 23">
            <a:extLst>
              <a:ext uri="{FF2B5EF4-FFF2-40B4-BE49-F238E27FC236}">
                <a16:creationId xmlns:a16="http://schemas.microsoft.com/office/drawing/2014/main" xmlns="" id="{F5659F69-EB2D-3CCB-9ADB-3396CA969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462" y="3738393"/>
            <a:ext cx="1545199" cy="162470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xmlns="" id="{70E28E32-86F9-D977-6E6E-B92126C727AF}"/>
              </a:ext>
            </a:extLst>
          </p:cNvPr>
          <p:cNvSpPr txBox="1">
            <a:spLocks/>
          </p:cNvSpPr>
          <p:nvPr/>
        </p:nvSpPr>
        <p:spPr bwMode="auto">
          <a:xfrm>
            <a:off x="3455594" y="3283759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 smtClean="0"/>
              <a:t>3ª </a:t>
            </a:r>
            <a:r>
              <a:rPr lang="pt-BR" sz="2400" kern="0" spc="-5" dirty="0"/>
              <a:t>Taça</a:t>
            </a:r>
            <a:endParaRPr lang="pt-BR" sz="2400" kern="0" dirty="0"/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xmlns="" id="{4DFF0C1B-0CA0-20E9-152A-5D24D0AAF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2521" y="3755512"/>
            <a:ext cx="1554601" cy="161350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1" name="object 13">
            <a:extLst>
              <a:ext uri="{FF2B5EF4-FFF2-40B4-BE49-F238E27FC236}">
                <a16:creationId xmlns:a16="http://schemas.microsoft.com/office/drawing/2014/main" xmlns="" id="{70E28E32-86F9-D977-6E6E-B92126C727AF}"/>
              </a:ext>
            </a:extLst>
          </p:cNvPr>
          <p:cNvSpPr txBox="1">
            <a:spLocks/>
          </p:cNvSpPr>
          <p:nvPr/>
        </p:nvSpPr>
        <p:spPr bwMode="auto">
          <a:xfrm>
            <a:off x="5198389" y="3309403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 smtClean="0"/>
              <a:t>4ª </a:t>
            </a:r>
            <a:r>
              <a:rPr lang="pt-BR" sz="2400" kern="0" spc="-5" dirty="0"/>
              <a:t>Taça</a:t>
            </a:r>
            <a:endParaRPr lang="pt-BR" sz="2400" kern="0" dirty="0"/>
          </a:p>
        </p:txBody>
      </p:sp>
      <p:sp>
        <p:nvSpPr>
          <p:cNvPr id="22" name="object 17">
            <a:extLst>
              <a:ext uri="{FF2B5EF4-FFF2-40B4-BE49-F238E27FC236}">
                <a16:creationId xmlns:a16="http://schemas.microsoft.com/office/drawing/2014/main" xmlns="" id="{96F9C224-E7B8-5191-07A6-329C23A36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4639" y="3738394"/>
            <a:ext cx="1397950" cy="1657300"/>
          </a:xfrm>
          <a:prstGeom prst="rect">
            <a:avLst/>
          </a:prstGeom>
          <a:blipFill dpi="0" rotWithShape="1">
            <a:blip r:embed="rId7"/>
            <a:srcRect/>
            <a:stretch>
              <a:fillRect r="-16858"/>
            </a:stretch>
          </a:blipFill>
          <a:ln>
            <a:solidFill>
              <a:schemeClr val="tx1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pt-BR" altLang="pt-BR" dirty="0"/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xmlns="" id="{70E28E32-86F9-D977-6E6E-B92126C727AF}"/>
              </a:ext>
            </a:extLst>
          </p:cNvPr>
          <p:cNvSpPr txBox="1">
            <a:spLocks/>
          </p:cNvSpPr>
          <p:nvPr/>
        </p:nvSpPr>
        <p:spPr bwMode="auto">
          <a:xfrm>
            <a:off x="6852182" y="3283759"/>
            <a:ext cx="2582863" cy="382588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 smtClean="0"/>
              <a:t>5ª </a:t>
            </a:r>
            <a:r>
              <a:rPr lang="pt-BR" sz="2400" kern="0" spc="-5" dirty="0"/>
              <a:t>Taça</a:t>
            </a:r>
            <a:endParaRPr lang="pt-BR" sz="2400" kern="0" dirty="0"/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xmlns="" id="{A839C20B-902B-E8E8-28CA-91A245B20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9851" y="3743560"/>
            <a:ext cx="1415847" cy="1688299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xmlns="" id="{07FF8CF0-339D-E1DC-15C4-4455428DE1EC}"/>
              </a:ext>
            </a:extLst>
          </p:cNvPr>
          <p:cNvSpPr txBox="1">
            <a:spLocks/>
          </p:cNvSpPr>
          <p:nvPr/>
        </p:nvSpPr>
        <p:spPr bwMode="auto">
          <a:xfrm>
            <a:off x="8425860" y="3281876"/>
            <a:ext cx="2582863" cy="382797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/>
              <a:t>6ª Taça</a:t>
            </a:r>
            <a:endParaRPr lang="pt-BR" sz="2400" kern="0" dirty="0"/>
          </a:p>
        </p:txBody>
      </p:sp>
      <p:sp>
        <p:nvSpPr>
          <p:cNvPr id="26" name="object 17">
            <a:extLst>
              <a:ext uri="{FF2B5EF4-FFF2-40B4-BE49-F238E27FC236}">
                <a16:creationId xmlns:a16="http://schemas.microsoft.com/office/drawing/2014/main" xmlns="" id="{2EC42A19-FA59-55E1-0B4F-C7A2F6209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1058" y="3756106"/>
            <a:ext cx="1477749" cy="167702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xmlns="" id="{07FF8CF0-339D-E1DC-15C4-4455428DE1EC}"/>
              </a:ext>
            </a:extLst>
          </p:cNvPr>
          <p:cNvSpPr txBox="1">
            <a:spLocks/>
          </p:cNvSpPr>
          <p:nvPr/>
        </p:nvSpPr>
        <p:spPr bwMode="auto">
          <a:xfrm>
            <a:off x="9914673" y="3294420"/>
            <a:ext cx="2582863" cy="382797"/>
          </a:xfrm>
          <a:prstGeom prst="rect">
            <a:avLst/>
          </a:prstGeom>
          <a:noFill/>
          <a:ln>
            <a:noFill/>
          </a:ln>
        </p:spPr>
        <p:txBody>
          <a:bodyPr lIns="0" tIns="13335" rIns="0" bIns="0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lang="pt-BR" sz="2400" kern="0" spc="-5" dirty="0" smtClean="0"/>
              <a:t>7ª </a:t>
            </a:r>
            <a:r>
              <a:rPr lang="pt-BR" sz="2400" kern="0" spc="-5" dirty="0"/>
              <a:t>Taça</a:t>
            </a:r>
            <a:endParaRPr lang="pt-BR" sz="2400" kern="0" dirty="0"/>
          </a:p>
        </p:txBody>
      </p:sp>
    </p:spTree>
    <p:extLst>
      <p:ext uri="{BB962C8B-B14F-4D97-AF65-F5344CB8AC3E}">
        <p14:creationId xmlns:p14="http://schemas.microsoft.com/office/powerpoint/2010/main" val="30080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 animBg="1"/>
      <p:bldP spid="16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2688045" y="2969982"/>
            <a:ext cx="64398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JULGAMENTO DAS NAÇÕES</a:t>
            </a:r>
            <a:endParaRPr 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0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JULGAMENTO DAS NAÇÕES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893074" y="1506743"/>
            <a:ext cx="8045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1.Quem será julgado?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35640" y="3250230"/>
            <a:ext cx="96455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nações gentílicas vivas no fim da grande tribulação.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30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8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JULGAMENTO DAS NAÇÕES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893074" y="1506743"/>
            <a:ext cx="8045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1.Quem será julgado?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21991" y="2672901"/>
            <a:ext cx="10519048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“Quando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Filho do Homem vier na sua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majestade 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todos os anjos com ele, então se assentará no trono da sua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glória. Todas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nações serão reunidas em sua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presença...”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Mateus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25.31,32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40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49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JULGAMENTO DAS NAÇÕES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1383558"/>
            <a:ext cx="91636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.Qual o critério desse julgamento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21991" y="2672901"/>
            <a:ext cx="105190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“congregarei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as nações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[...]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ali entrarei em juízo contra elas por causa do meu povo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[...] Israel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quem elas espalharam entre os povos, repartindo a minha terra entre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si” Joel 3.2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79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JULGAMENTO DAS NAÇÕES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736979" y="1522438"/>
            <a:ext cx="91636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3.O destino dos absolvidos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521991" y="2672901"/>
            <a:ext cx="10519048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“Então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Rei dirá aos que estiverem à sua direita: "Venham, benditos de meu Pai! Venham herdar o Reino que está preparado para vocês desde a fundação do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mundo”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Mateus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25.34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10535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JULGAMENTO DAS NAÇÕES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736979" y="1522438"/>
            <a:ext cx="91636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3.O destino dos condenados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726707" y="3336112"/>
            <a:ext cx="10519048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estes irão para o castigo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eterno...”</a:t>
            </a:r>
          </a:p>
          <a:p>
            <a:pPr algn="just"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Mateus 25.46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4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2688045" y="2969982"/>
            <a:ext cx="6439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29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21577" y="1442575"/>
            <a:ext cx="8045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1.Quando </a:t>
            </a:r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dará </a:t>
            </a:r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2167B126-E969-BEF4-3519-A782210B6746}"/>
              </a:ext>
            </a:extLst>
          </p:cNvPr>
          <p:cNvSpPr txBox="1"/>
          <p:nvPr/>
        </p:nvSpPr>
        <p:spPr>
          <a:xfrm>
            <a:off x="822243" y="3090018"/>
            <a:ext cx="947632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pt-BR" sz="38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Após os eventos que sucedem o retorno com grande poder e grande glória.</a:t>
            </a:r>
            <a:endParaRPr lang="pt-BR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41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43549" y="1455454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2.Como será a natureza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63752" y="2620491"/>
            <a:ext cx="102863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“Jesus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lhes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respondeu: Em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verdade lhes digo que, na </a:t>
            </a:r>
            <a:r>
              <a:rPr lang="pt-BR" sz="4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regeneração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quando o Filho do Homem se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assentar no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trono da sua glória, vocês que me seguiram também se assentarão em doze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tronos...”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Mateus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19.28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61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43549" y="1455454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2.Como será a natureza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6825" y="3089584"/>
            <a:ext cx="95153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luz da lua brilhará como o sol, e a luz do sol será sete vezes mais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brilhante”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Isaías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30.26 (NVI)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9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43549" y="1455454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2.Como será a natureza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6825" y="2620491"/>
            <a:ext cx="99382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 habitará com 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cordeiro, 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leopardo se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deitará 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junto do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cabrito, 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bezerro, o leão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novilho gordo andarão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juntos, 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pequenino os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guiará”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pt-BR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Isaías 11.6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43549" y="1455454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2.Como será a natureza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38341" y="2794695"/>
            <a:ext cx="99382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vaca e a ursa pastarão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juntas, 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suas crias juntas se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deitarão; 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leão comerá palha como 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boi”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Isaías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11.7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4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116304" y="1542251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3.Haverá guerras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51220" y="2663890"/>
            <a:ext cx="99382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“...Estes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transformarão as suas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espadas em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lâminas de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arados 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suas lanças, em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foices. Nação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levantará 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espada contra nação, nem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aprenderão mais 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guerra”                                         Isaías 2.4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21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901915" y="1616653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4.Haverá longevidade?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89855" y="3270477"/>
            <a:ext cx="99382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“Porque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morrer aos cem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 será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morrer ainda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jovem...” Isaías 65.20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99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476912" y="1596973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5.Haverá pecado e morte?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64098" y="2691251"/>
            <a:ext cx="99382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“Nunca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morrerão ali criancinhas de poucos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dias; ninguém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morrerá antes de ficar bem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velho. Morrer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aos cem anos será morrer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moço, 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chegar aos cem anos será uma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maldição”               </a:t>
            </a:r>
          </a:p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Isaías 65.20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21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03030" y="1552625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6.Haverá problemas de saúde?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02735" y="3238464"/>
            <a:ext cx="99382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“morador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nenhum dirá: Enfermo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estou...”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Isaías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33.24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0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05307" y="1804104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7.Como será o governo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64099" y="2976853"/>
            <a:ext cx="99382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Senhor será Rei sobre toda a terra. Naquele dia, um só será o Senhor, e um só será o seu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nome”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Zacarias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14.9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02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05307" y="1804104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8.Onde estará a igreja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44403" y="3038821"/>
            <a:ext cx="99382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crentes vindos da era da Igreja juntamente com os santos do Antigo Testamento receberão autoridade para governar a terra.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78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05307" y="1804104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8.Onde estará a igreja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44403" y="3038821"/>
            <a:ext cx="99382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vencedor, que guardar até o fim as minhas obras, eu lhe darei autoridade sobre as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nações”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Apocalipse 2.26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57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995313" y="631355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MILÊNIO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37881" y="1473629"/>
            <a:ext cx="90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8.Onde estará a igreja no Milênio?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40512" y="2315903"/>
            <a:ext cx="103610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“Jesus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lhes respondeu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—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verdade lhes digo que, na regeneração, quando o Filho do Homem se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assentar no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trono da sua glória, vocês que me seguiram também se assentarão em doze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tronos para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julgar as doze tribos de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Israel”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Mateus 19.28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1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39" y="-6632"/>
            <a:ext cx="12192000" cy="6863295"/>
          </a:xfrm>
          <a:prstGeom prst="rect">
            <a:avLst/>
          </a:prstGeom>
          <a:noFill/>
        </p:spPr>
      </p:pic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AD4757F1-49C5-EECE-B132-D763BAFCEAAC}"/>
              </a:ext>
            </a:extLst>
          </p:cNvPr>
          <p:cNvSpPr/>
          <p:nvPr/>
        </p:nvSpPr>
        <p:spPr>
          <a:xfrm>
            <a:off x="615902" y="4630890"/>
            <a:ext cx="2792592" cy="4784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1B031144-143F-A8DB-8073-3F0239C7D4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02" y="3955001"/>
            <a:ext cx="633132" cy="633132"/>
          </a:xfrm>
          <a:prstGeom prst="rect">
            <a:avLst/>
          </a:prstGeom>
        </p:spPr>
      </p:pic>
      <p:sp>
        <p:nvSpPr>
          <p:cNvPr id="9" name="Seta: para Cima 15">
            <a:extLst>
              <a:ext uri="{FF2B5EF4-FFF2-40B4-BE49-F238E27FC236}">
                <a16:creationId xmlns="" xmlns:a16="http://schemas.microsoft.com/office/drawing/2014/main" id="{252536D7-7AE4-979D-380B-BA4A31374C5A}"/>
              </a:ext>
            </a:extLst>
          </p:cNvPr>
          <p:cNvSpPr/>
          <p:nvPr/>
        </p:nvSpPr>
        <p:spPr>
          <a:xfrm>
            <a:off x="3444721" y="2191326"/>
            <a:ext cx="329258" cy="2714444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="" xmlns:a16="http://schemas.microsoft.com/office/drawing/2014/main" id="{38CAC248-EC9A-2A21-C07D-3C2AC701E612}"/>
              </a:ext>
            </a:extLst>
          </p:cNvPr>
          <p:cNvSpPr/>
          <p:nvPr/>
        </p:nvSpPr>
        <p:spPr>
          <a:xfrm>
            <a:off x="3822016" y="4642015"/>
            <a:ext cx="1960172" cy="506477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690CFA48-33D0-6DFA-DCC5-809B629CE556}"/>
              </a:ext>
            </a:extLst>
          </p:cNvPr>
          <p:cNvSpPr txBox="1"/>
          <p:nvPr/>
        </p:nvSpPr>
        <p:spPr>
          <a:xfrm>
            <a:off x="3324507" y="4670054"/>
            <a:ext cx="3017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280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000" dirty="0"/>
              <a:t>TRIBULAÇÃO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24F5C8FB-A030-7B6A-F498-5AC336ACDFFA}"/>
              </a:ext>
            </a:extLst>
          </p:cNvPr>
          <p:cNvSpPr txBox="1"/>
          <p:nvPr/>
        </p:nvSpPr>
        <p:spPr>
          <a:xfrm>
            <a:off x="1985076" y="1256808"/>
            <a:ext cx="3248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400" dirty="0">
                <a:solidFill>
                  <a:schemeClr val="bg1"/>
                </a:solidFill>
              </a:rPr>
              <a:t>1ª Fase</a:t>
            </a:r>
          </a:p>
          <a:p>
            <a:r>
              <a:rPr lang="pt-BR" sz="2400" dirty="0">
                <a:solidFill>
                  <a:schemeClr val="bg1"/>
                </a:solidFill>
              </a:rPr>
              <a:t>Arrebatamento</a:t>
            </a:r>
          </a:p>
        </p:txBody>
      </p:sp>
      <p:sp>
        <p:nvSpPr>
          <p:cNvPr id="15" name="Seta: para Cima 19">
            <a:extLst>
              <a:ext uri="{FF2B5EF4-FFF2-40B4-BE49-F238E27FC236}">
                <a16:creationId xmlns="" xmlns:a16="http://schemas.microsoft.com/office/drawing/2014/main" id="{FDD84055-9E91-AF7D-A832-8E070B9E9E67}"/>
              </a:ext>
            </a:extLst>
          </p:cNvPr>
          <p:cNvSpPr/>
          <p:nvPr/>
        </p:nvSpPr>
        <p:spPr>
          <a:xfrm rot="10800000">
            <a:off x="5904577" y="2229606"/>
            <a:ext cx="358770" cy="2739837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="" xmlns:a16="http://schemas.microsoft.com/office/drawing/2014/main" id="{AB67769A-42AE-7371-3AF7-589D15131175}"/>
              </a:ext>
            </a:extLst>
          </p:cNvPr>
          <p:cNvSpPr txBox="1"/>
          <p:nvPr/>
        </p:nvSpPr>
        <p:spPr>
          <a:xfrm>
            <a:off x="4639073" y="1277854"/>
            <a:ext cx="3248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400" dirty="0">
                <a:solidFill>
                  <a:schemeClr val="bg1"/>
                </a:solidFill>
              </a:rPr>
              <a:t> 2ª Fase</a:t>
            </a:r>
          </a:p>
          <a:p>
            <a:r>
              <a:rPr lang="pt-BR" sz="2400" dirty="0">
                <a:solidFill>
                  <a:schemeClr val="bg1"/>
                </a:solidFill>
              </a:rPr>
              <a:t>Retorno em Glória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="" xmlns:a16="http://schemas.microsoft.com/office/drawing/2014/main" id="{DCD108ED-A975-D6D9-5C78-93426CDA5182}"/>
              </a:ext>
            </a:extLst>
          </p:cNvPr>
          <p:cNvSpPr/>
          <p:nvPr/>
        </p:nvSpPr>
        <p:spPr>
          <a:xfrm>
            <a:off x="6342341" y="4689217"/>
            <a:ext cx="5267924" cy="433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="" xmlns:a16="http://schemas.microsoft.com/office/drawing/2014/main" id="{3E4C23ED-9953-DC00-49EC-8973F962CC84}"/>
              </a:ext>
            </a:extLst>
          </p:cNvPr>
          <p:cNvSpPr txBox="1"/>
          <p:nvPr/>
        </p:nvSpPr>
        <p:spPr>
          <a:xfrm>
            <a:off x="7829838" y="4648887"/>
            <a:ext cx="247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 Rounded MT Bold" panose="020F0704030504030204" pitchFamily="34" charset="0"/>
                <a:cs typeface="Arial" panose="020B0604020202020204" pitchFamily="34" charset="0"/>
              </a:rPr>
              <a:t>Milênio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="" xmlns:a16="http://schemas.microsoft.com/office/drawing/2014/main" id="{023BA85E-0431-41EA-7778-A688E0711AF8}"/>
              </a:ext>
            </a:extLst>
          </p:cNvPr>
          <p:cNvSpPr txBox="1"/>
          <p:nvPr/>
        </p:nvSpPr>
        <p:spPr>
          <a:xfrm>
            <a:off x="751412" y="4617898"/>
            <a:ext cx="2474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280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400" dirty="0" smtClean="0">
                <a:solidFill>
                  <a:schemeClr val="tx1"/>
                </a:solidFill>
              </a:rPr>
              <a:t>D. </a:t>
            </a:r>
            <a:r>
              <a:rPr lang="pt-BR" sz="2400" dirty="0">
                <a:solidFill>
                  <a:schemeClr val="tx1"/>
                </a:solidFill>
              </a:rPr>
              <a:t>da Graça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6342341" y="3431647"/>
            <a:ext cx="3351213" cy="3863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baixo 28"/>
          <p:cNvSpPr/>
          <p:nvPr/>
        </p:nvSpPr>
        <p:spPr>
          <a:xfrm>
            <a:off x="9279583" y="3456499"/>
            <a:ext cx="566670" cy="111143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/>
          <p:cNvSpPr/>
          <p:nvPr/>
        </p:nvSpPr>
        <p:spPr>
          <a:xfrm>
            <a:off x="6385735" y="2801770"/>
            <a:ext cx="4126039" cy="3863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para baixo 31"/>
          <p:cNvSpPr/>
          <p:nvPr/>
        </p:nvSpPr>
        <p:spPr>
          <a:xfrm>
            <a:off x="10089073" y="2801770"/>
            <a:ext cx="622450" cy="181612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="" xmlns:a16="http://schemas.microsoft.com/office/drawing/2014/main" id="{AB67769A-42AE-7371-3AF7-589D15131175}"/>
              </a:ext>
            </a:extLst>
          </p:cNvPr>
          <p:cNvSpPr txBox="1"/>
          <p:nvPr/>
        </p:nvSpPr>
        <p:spPr>
          <a:xfrm>
            <a:off x="6291148" y="3417860"/>
            <a:ext cx="3453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000" dirty="0" smtClean="0"/>
              <a:t>Mártires da Tribulação</a:t>
            </a:r>
            <a:endParaRPr lang="pt-BR" sz="2000" dirty="0"/>
          </a:p>
        </p:txBody>
      </p:sp>
      <p:sp>
        <p:nvSpPr>
          <p:cNvPr id="34" name="CaixaDeTexto 33">
            <a:extLst>
              <a:ext uri="{FF2B5EF4-FFF2-40B4-BE49-F238E27FC236}">
                <a16:creationId xmlns="" xmlns:a16="http://schemas.microsoft.com/office/drawing/2014/main" id="{AB67769A-42AE-7371-3AF7-589D15131175}"/>
              </a:ext>
            </a:extLst>
          </p:cNvPr>
          <p:cNvSpPr txBox="1"/>
          <p:nvPr/>
        </p:nvSpPr>
        <p:spPr>
          <a:xfrm>
            <a:off x="6391290" y="2782584"/>
            <a:ext cx="412048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000" dirty="0" smtClean="0"/>
              <a:t>A igreja que retorna com Cristo</a:t>
            </a:r>
            <a:endParaRPr lang="pt-BR" sz="2000" dirty="0"/>
          </a:p>
        </p:txBody>
      </p:sp>
      <p:sp>
        <p:nvSpPr>
          <p:cNvPr id="35" name="Retângulo 34"/>
          <p:cNvSpPr/>
          <p:nvPr/>
        </p:nvSpPr>
        <p:spPr>
          <a:xfrm>
            <a:off x="6385151" y="5734247"/>
            <a:ext cx="3351214" cy="3863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="" xmlns:a16="http://schemas.microsoft.com/office/drawing/2014/main" id="{AB67769A-42AE-7371-3AF7-589D15131175}"/>
              </a:ext>
            </a:extLst>
          </p:cNvPr>
          <p:cNvSpPr txBox="1"/>
          <p:nvPr/>
        </p:nvSpPr>
        <p:spPr>
          <a:xfrm>
            <a:off x="6586113" y="5727877"/>
            <a:ext cx="315025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000" dirty="0" smtClean="0"/>
              <a:t>Povo Judeu</a:t>
            </a:r>
            <a:endParaRPr lang="pt-BR" sz="2000" dirty="0"/>
          </a:p>
        </p:txBody>
      </p:sp>
      <p:sp>
        <p:nvSpPr>
          <p:cNvPr id="37" name="Seta para baixo 36"/>
          <p:cNvSpPr/>
          <p:nvPr/>
        </p:nvSpPr>
        <p:spPr>
          <a:xfrm rot="10800000">
            <a:off x="9369463" y="5207702"/>
            <a:ext cx="566670" cy="911564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>
            <a:off x="6385149" y="6291371"/>
            <a:ext cx="4072321" cy="3863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Seta para baixo 38"/>
          <p:cNvSpPr/>
          <p:nvPr/>
        </p:nvSpPr>
        <p:spPr>
          <a:xfrm rot="10800000">
            <a:off x="10174135" y="5174453"/>
            <a:ext cx="566670" cy="150324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CaixaDeTexto 39">
            <a:extLst>
              <a:ext uri="{FF2B5EF4-FFF2-40B4-BE49-F238E27FC236}">
                <a16:creationId xmlns="" xmlns:a16="http://schemas.microsoft.com/office/drawing/2014/main" id="{AB67769A-42AE-7371-3AF7-589D15131175}"/>
              </a:ext>
            </a:extLst>
          </p:cNvPr>
          <p:cNvSpPr txBox="1"/>
          <p:nvPr/>
        </p:nvSpPr>
        <p:spPr>
          <a:xfrm>
            <a:off x="6437639" y="6273992"/>
            <a:ext cx="3919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6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2000" dirty="0" smtClean="0"/>
              <a:t>Nações Gentílicas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58150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3" grpId="0"/>
      <p:bldP spid="15" grpId="0" animBg="1"/>
      <p:bldP spid="17" grpId="0"/>
      <p:bldP spid="19" grpId="0" animBg="1"/>
      <p:bldP spid="20" grpId="0"/>
      <p:bldP spid="28" grpId="0" animBg="1"/>
      <p:bldP spid="29" grpId="0" animBg="1"/>
      <p:bldP spid="31" grpId="0" animBg="1"/>
      <p:bldP spid="32" grpId="0" animBg="1"/>
      <p:bldP spid="33" grpId="0"/>
      <p:bldP spid="34" grpId="0"/>
      <p:bldP spid="35" grpId="0" animBg="1"/>
      <p:bldP spid="36" grpId="0"/>
      <p:bldP spid="37" grpId="0" animBg="1"/>
      <p:bldP spid="38" grpId="0" animBg="1"/>
      <p:bldP spid="39" grpId="0" animBg="1"/>
      <p:bldP spid="4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2688045" y="2969982"/>
            <a:ext cx="6439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JUÍZO FINAL</a:t>
            </a:r>
            <a:endParaRPr 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6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441521" y="749548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JUÍZO FINAL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33625" y="2665436"/>
            <a:ext cx="101293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“Vi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também os mortos, os grandes e os pequenos, que estavam em pé diante do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trono [...]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os mortos foram julgados, segundo as suas obras, conforme o que estava escrito nos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livros”  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Apocalipse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20.12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85216" y="1545344"/>
            <a:ext cx="8045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1.Quando </a:t>
            </a:r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dará o Juízo Final?</a:t>
            </a:r>
          </a:p>
        </p:txBody>
      </p:sp>
    </p:spTree>
    <p:extLst>
      <p:ext uri="{BB962C8B-B14F-4D97-AF65-F5344CB8AC3E}">
        <p14:creationId xmlns:p14="http://schemas.microsoft.com/office/powerpoint/2010/main" val="251376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441521" y="749548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JUÍZO FINAL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39244" y="3002696"/>
            <a:ext cx="101293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“....e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que tiverem praticado o mal, para a ressurreição do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juízo”                                              </a:t>
            </a:r>
          </a:p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João 5.29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839244" y="1545262"/>
            <a:ext cx="6853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2.Quem será julgado?</a:t>
            </a:r>
            <a:endParaRPr lang="pt-BR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pt-BR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4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441521" y="749548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JUÍZO FINAL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2DA77D91-C117-8E77-6303-9AC07EDF4B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49" y="3607633"/>
            <a:ext cx="1757287" cy="1757287"/>
          </a:xfrm>
          <a:prstGeom prst="rect">
            <a:avLst/>
          </a:prstGeom>
        </p:spPr>
      </p:pic>
      <p:sp>
        <p:nvSpPr>
          <p:cNvPr id="6" name="object 8">
            <a:extLst>
              <a:ext uri="{FF2B5EF4-FFF2-40B4-BE49-F238E27FC236}">
                <a16:creationId xmlns="" xmlns:a16="http://schemas.microsoft.com/office/drawing/2014/main" id="{9597BE1D-5F49-51B2-874C-A3F8403069AA}"/>
              </a:ext>
            </a:extLst>
          </p:cNvPr>
          <p:cNvSpPr txBox="1"/>
          <p:nvPr/>
        </p:nvSpPr>
        <p:spPr>
          <a:xfrm>
            <a:off x="863637" y="5362047"/>
            <a:ext cx="1439862" cy="566181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lang="pt-BR" sz="3600" b="1" spc="-25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Hades</a:t>
            </a:r>
            <a:r>
              <a:rPr lang="pt-BR" sz="3600" b="1" spc="-2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ta: Dobrada para Cima 18">
            <a:extLst>
              <a:ext uri="{FF2B5EF4-FFF2-40B4-BE49-F238E27FC236}">
                <a16:creationId xmlns="" xmlns:a16="http://schemas.microsoft.com/office/drawing/2014/main" id="{6249EF29-445F-3210-DEDF-3FD9548A31F8}"/>
              </a:ext>
            </a:extLst>
          </p:cNvPr>
          <p:cNvSpPr/>
          <p:nvPr/>
        </p:nvSpPr>
        <p:spPr>
          <a:xfrm>
            <a:off x="2467028" y="4274874"/>
            <a:ext cx="5152195" cy="1650480"/>
          </a:xfrm>
          <a:prstGeom prst="bentUpArrow">
            <a:avLst>
              <a:gd name="adj1" fmla="val 25000"/>
              <a:gd name="adj2" fmla="val 28333"/>
              <a:gd name="adj3" fmla="val 24552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EBAFA87B-11A5-72DC-DB2C-8E49052FFAFD}"/>
              </a:ext>
            </a:extLst>
          </p:cNvPr>
          <p:cNvSpPr txBox="1"/>
          <p:nvPr/>
        </p:nvSpPr>
        <p:spPr>
          <a:xfrm>
            <a:off x="5655655" y="3539176"/>
            <a:ext cx="3018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Juízo Final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B0FC9E72-66CF-C83D-C868-5351BA7E43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399" y="1189019"/>
            <a:ext cx="1636915" cy="235323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36B38FCC-7AA8-C9EB-1904-09E564230A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768" y="4064618"/>
            <a:ext cx="1773327" cy="239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4885B624-D0FF-43A5-02FA-680A3E07EBE8}"/>
              </a:ext>
            </a:extLst>
          </p:cNvPr>
          <p:cNvSpPr txBox="1"/>
          <p:nvPr/>
        </p:nvSpPr>
        <p:spPr>
          <a:xfrm>
            <a:off x="8979976" y="6094307"/>
            <a:ext cx="320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Lago de Fogo</a:t>
            </a:r>
          </a:p>
        </p:txBody>
      </p:sp>
      <p:sp>
        <p:nvSpPr>
          <p:cNvPr id="12" name="Seta: para Baixo 3">
            <a:extLst>
              <a:ext uri="{FF2B5EF4-FFF2-40B4-BE49-F238E27FC236}">
                <a16:creationId xmlns="" xmlns:a16="http://schemas.microsoft.com/office/drawing/2014/main" id="{BC488972-9361-39D8-891D-9EA1D3381A34}"/>
              </a:ext>
            </a:extLst>
          </p:cNvPr>
          <p:cNvSpPr/>
          <p:nvPr/>
        </p:nvSpPr>
        <p:spPr>
          <a:xfrm rot="18217984">
            <a:off x="8418866" y="4063220"/>
            <a:ext cx="766483" cy="1774021"/>
          </a:xfrm>
          <a:prstGeom prst="down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27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1" grpId="0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441521" y="749548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JUÍZO FINAL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839244" y="1545262"/>
            <a:ext cx="6853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3.Onde estarão os salvos?</a:t>
            </a:r>
            <a:endParaRPr lang="pt-BR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pt-BR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839244" y="2828913"/>
            <a:ext cx="1012932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“Ninivitas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levantarão, no Juízo, com esta geração e a condenarão, porque se arrependeram com a pregação de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Jonas...”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</a:t>
            </a:r>
          </a:p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Mateus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12:41</a:t>
            </a:r>
          </a:p>
        </p:txBody>
      </p:sp>
    </p:spTree>
    <p:extLst>
      <p:ext uri="{BB962C8B-B14F-4D97-AF65-F5344CB8AC3E}">
        <p14:creationId xmlns:p14="http://schemas.microsoft.com/office/powerpoint/2010/main" val="120457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441521" y="749548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JUÍZO FINAL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839244" y="1545262"/>
            <a:ext cx="6853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Breve Resumo</a:t>
            </a:r>
            <a:endParaRPr lang="pt-BR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pt-BR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933625" y="2521137"/>
            <a:ext cx="105028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adjetivos “grande” e “pequeno” estão relacionados a importância,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posição, prestígio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influência. </a:t>
            </a:r>
          </a:p>
          <a:p>
            <a:pPr algn="just"/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ricos e os pobres, os livres e os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escravos”  Apocalipse 13.16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06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-441521" y="749548"/>
            <a:ext cx="6439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JUÍZO FINAL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DB36C1A3-0DFF-4873-FD33-8AE3657CAEA5}"/>
              </a:ext>
            </a:extLst>
          </p:cNvPr>
          <p:cNvSpPr txBox="1"/>
          <p:nvPr/>
        </p:nvSpPr>
        <p:spPr>
          <a:xfrm>
            <a:off x="839244" y="1545262"/>
            <a:ext cx="6853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Breve Resumo</a:t>
            </a:r>
            <a:endParaRPr lang="pt-BR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pt-BR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844593" y="3280990"/>
            <a:ext cx="10502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haverá absolvidos! Todos já estão condenados!</a:t>
            </a: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08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717578" y="2969982"/>
            <a:ext cx="10332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 E NOVA TERRA</a:t>
            </a:r>
            <a:endParaRPr lang="pt-BR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3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0" y="779030"/>
            <a:ext cx="8477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 E NOVA TERRA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83230" y="2971897"/>
            <a:ext cx="9484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céu e terra que conhecemos desaparecerão para darem  lugar a uma nova criação. </a:t>
            </a:r>
          </a:p>
        </p:txBody>
      </p:sp>
    </p:spTree>
    <p:extLst>
      <p:ext uri="{BB962C8B-B14F-4D97-AF65-F5344CB8AC3E}">
        <p14:creationId xmlns:p14="http://schemas.microsoft.com/office/powerpoint/2010/main" val="151539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0" y="779030"/>
            <a:ext cx="8477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 E NOVA TERRA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xmlns="" id="{24A698A5-1F43-F0CF-BBBC-D1B6942B5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8" y="2201863"/>
            <a:ext cx="7058025" cy="3968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6353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0" y="779030"/>
            <a:ext cx="8477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 E NOVA TERRA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46973" y="2897833"/>
            <a:ext cx="98137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“...os </a:t>
            </a:r>
            <a:r>
              <a:rPr lang="pt-BR" dirty="0"/>
              <a:t>céus, incendiados, serão desfeitos, e os elementos se derreterão pelo </a:t>
            </a:r>
            <a:r>
              <a:rPr lang="pt-BR" dirty="0" smtClean="0"/>
              <a:t>calor” </a:t>
            </a:r>
            <a:endParaRPr lang="pt-BR" dirty="0"/>
          </a:p>
          <a:p>
            <a:endParaRPr lang="pt-BR" dirty="0"/>
          </a:p>
          <a:p>
            <a:pPr algn="r"/>
            <a:r>
              <a:rPr lang="pt-BR" dirty="0"/>
              <a:t>2 Pedro </a:t>
            </a:r>
            <a:r>
              <a:rPr lang="pt-BR" dirty="0" smtClean="0"/>
              <a:t>3.12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42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0" y="779030"/>
            <a:ext cx="8477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 E NOVA TERRA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82579" y="2447072"/>
            <a:ext cx="98137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“Naquele </a:t>
            </a:r>
            <a:r>
              <a:rPr lang="pt-BR" dirty="0"/>
              <a:t>dia os céus passarão com grande estrondo, e os elementos se desfarão pelo fogo. Também </a:t>
            </a:r>
            <a:r>
              <a:rPr lang="pt-BR" b="1" dirty="0"/>
              <a:t>a terra e as obras que nela existem </a:t>
            </a:r>
            <a:r>
              <a:rPr lang="pt-BR" b="1" dirty="0" smtClean="0"/>
              <a:t>desaparecerão</a:t>
            </a:r>
            <a:r>
              <a:rPr lang="pt-BR" dirty="0" smtClean="0"/>
              <a:t>”</a:t>
            </a:r>
            <a:endParaRPr lang="pt-BR" dirty="0"/>
          </a:p>
          <a:p>
            <a:endParaRPr lang="pt-BR" dirty="0"/>
          </a:p>
          <a:p>
            <a:pPr algn="r"/>
            <a:r>
              <a:rPr lang="pt-BR" dirty="0"/>
              <a:t>2 Pedro </a:t>
            </a:r>
            <a:r>
              <a:rPr lang="pt-BR" dirty="0" smtClean="0"/>
              <a:t>3.10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393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0" y="779030"/>
            <a:ext cx="8477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CÉUS E NOVA TERRA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11368" y="2897833"/>
            <a:ext cx="98137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“pois </a:t>
            </a:r>
            <a:r>
              <a:rPr lang="pt-BR" dirty="0"/>
              <a:t>o primeiro céu e a primeira terra passaram, e o </a:t>
            </a:r>
            <a:r>
              <a:rPr lang="pt-BR" b="1" dirty="0"/>
              <a:t>mar já não </a:t>
            </a:r>
            <a:r>
              <a:rPr lang="pt-BR" b="1" dirty="0" smtClean="0"/>
              <a:t>existe</a:t>
            </a:r>
            <a:r>
              <a:rPr lang="pt-BR" dirty="0" smtClean="0"/>
              <a:t>”  </a:t>
            </a:r>
            <a:endParaRPr lang="pt-BR" dirty="0"/>
          </a:p>
          <a:p>
            <a:endParaRPr lang="pt-BR" dirty="0"/>
          </a:p>
          <a:p>
            <a:pPr algn="r"/>
            <a:r>
              <a:rPr lang="pt-BR" dirty="0"/>
              <a:t>Apocalipse </a:t>
            </a:r>
            <a:r>
              <a:rPr lang="pt-BR" dirty="0" smtClean="0"/>
              <a:t>21.1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81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0" y="779030"/>
            <a:ext cx="8477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CÉUS E NOVA TERRA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92427" y="3205609"/>
            <a:ext cx="98137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Eis que </a:t>
            </a:r>
            <a:r>
              <a:rPr lang="pt-BR" dirty="0"/>
              <a:t>eu </a:t>
            </a:r>
            <a:r>
              <a:rPr lang="pt-BR" dirty="0" smtClean="0"/>
              <a:t>crio novos </a:t>
            </a:r>
            <a:r>
              <a:rPr lang="pt-BR" dirty="0"/>
              <a:t>céus e nova </a:t>
            </a:r>
            <a:r>
              <a:rPr lang="pt-BR" dirty="0" smtClean="0"/>
              <a:t>terra...”</a:t>
            </a:r>
            <a:endParaRPr lang="pt-BR" dirty="0"/>
          </a:p>
          <a:p>
            <a:endParaRPr lang="pt-BR" dirty="0"/>
          </a:p>
          <a:p>
            <a:pPr algn="r"/>
            <a:r>
              <a:rPr lang="pt-BR" dirty="0"/>
              <a:t>Isaías 65:17</a:t>
            </a:r>
          </a:p>
        </p:txBody>
      </p:sp>
    </p:spTree>
    <p:extLst>
      <p:ext uri="{BB962C8B-B14F-4D97-AF65-F5344CB8AC3E}">
        <p14:creationId xmlns:p14="http://schemas.microsoft.com/office/powerpoint/2010/main" val="257355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0" y="779030"/>
            <a:ext cx="8477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 E NOVA TERRA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43943" y="3038183"/>
            <a:ext cx="98137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“Vi a </a:t>
            </a:r>
            <a:r>
              <a:rPr lang="pt-BR" dirty="0"/>
              <a:t>cidade santa, a nova Jerusalém, que descia do </a:t>
            </a:r>
            <a:r>
              <a:rPr lang="pt-BR" dirty="0" smtClean="0"/>
              <a:t>céu”</a:t>
            </a:r>
            <a:endParaRPr lang="pt-BR" dirty="0"/>
          </a:p>
          <a:p>
            <a:endParaRPr lang="pt-BR" dirty="0"/>
          </a:p>
          <a:p>
            <a:pPr algn="r"/>
            <a:r>
              <a:rPr lang="pt-BR" dirty="0"/>
              <a:t>Apocalipse 21:2</a:t>
            </a:r>
          </a:p>
        </p:txBody>
      </p:sp>
    </p:spTree>
    <p:extLst>
      <p:ext uri="{BB962C8B-B14F-4D97-AF65-F5344CB8AC3E}">
        <p14:creationId xmlns:p14="http://schemas.microsoft.com/office/powerpoint/2010/main" val="138512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295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0" y="779030"/>
            <a:ext cx="8477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CÉU E NOVA TERRA</a:t>
            </a:r>
            <a:endParaRPr lang="pt-BR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43943" y="2897833"/>
            <a:ext cx="98137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just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“O </a:t>
            </a:r>
            <a:r>
              <a:rPr lang="pt-BR" dirty="0"/>
              <a:t>céu e a terra passarão, </a:t>
            </a:r>
            <a:r>
              <a:rPr lang="pt-BR" dirty="0" smtClean="0"/>
              <a:t>mas as </a:t>
            </a:r>
            <a:r>
              <a:rPr lang="pt-BR" dirty="0"/>
              <a:t>minhas palavras não hão de </a:t>
            </a:r>
            <a:r>
              <a:rPr lang="pt-BR" dirty="0" smtClean="0"/>
              <a:t>passar” </a:t>
            </a:r>
            <a:endParaRPr lang="pt-BR" dirty="0"/>
          </a:p>
          <a:p>
            <a:endParaRPr lang="pt-BR" dirty="0"/>
          </a:p>
          <a:p>
            <a:pPr algn="r"/>
            <a:r>
              <a:rPr lang="pt-BR" dirty="0"/>
              <a:t>Mateus </a:t>
            </a:r>
            <a:r>
              <a:rPr lang="pt-BR" dirty="0" smtClean="0"/>
              <a:t>24.35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080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</TotalTime>
  <Words>2157</Words>
  <Application>Microsoft Office PowerPoint</Application>
  <PresentationFormat>Widescreen</PresentationFormat>
  <Paragraphs>277</Paragraphs>
  <Slides>70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70</vt:i4>
      </vt:variant>
    </vt:vector>
  </HeadingPairs>
  <TitlesOfParts>
    <vt:vector size="77" baseType="lpstr">
      <vt:lpstr>Arial</vt:lpstr>
      <vt:lpstr>Arial Narrow</vt:lpstr>
      <vt:lpstr>Arial Rounded MT Bold</vt:lpstr>
      <vt:lpstr>Calibri</vt:lpstr>
      <vt:lpstr>Calibri Light</vt:lpstr>
      <vt:lpstr>Liberation Sans Narrow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Escritório</dc:creator>
  <cp:lastModifiedBy>PC_Turbo_2</cp:lastModifiedBy>
  <cp:revision>349</cp:revision>
  <dcterms:created xsi:type="dcterms:W3CDTF">2023-07-09T15:09:25Z</dcterms:created>
  <dcterms:modified xsi:type="dcterms:W3CDTF">2025-09-27T17:00:49Z</dcterms:modified>
</cp:coreProperties>
</file>